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73" r:id="rId10"/>
    <p:sldId id="266" r:id="rId11"/>
    <p:sldId id="269" r:id="rId12"/>
    <p:sldId id="265" r:id="rId13"/>
    <p:sldId id="267" r:id="rId14"/>
    <p:sldId id="271" r:id="rId15"/>
    <p:sldId id="270" r:id="rId16"/>
    <p:sldId id="268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5" name="Podtytu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1" name="Symbol zastępczy daty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7E3E7E3-1A1E-4ED8-AFBA-29ED89865EC3}" type="datetimeFigureOut">
              <a:rPr lang="pl-PL" smtClean="0"/>
              <a:pPr/>
              <a:t>2015-10-20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CDB5707-9AE8-4DA0-BDE0-04C83EE8513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3E7E3-1A1E-4ED8-AFBA-29ED89865EC3}" type="datetimeFigureOut">
              <a:rPr lang="pl-PL" smtClean="0"/>
              <a:pPr/>
              <a:t>2015-10-20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DB5707-9AE8-4DA0-BDE0-04C83EE8513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7E3E7E3-1A1E-4ED8-AFBA-29ED89865EC3}" type="datetimeFigureOut">
              <a:rPr lang="pl-PL" smtClean="0"/>
              <a:pPr/>
              <a:t>2015-10-20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CDB5707-9AE8-4DA0-BDE0-04C83EE8513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3E7E3-1A1E-4ED8-AFBA-29ED89865EC3}" type="datetimeFigureOut">
              <a:rPr lang="pl-PL" smtClean="0"/>
              <a:pPr/>
              <a:t>2015-10-20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DB5707-9AE8-4DA0-BDE0-04C83EE8513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7E3E7E3-1A1E-4ED8-AFBA-29ED89865EC3}" type="datetimeFigureOut">
              <a:rPr lang="pl-PL" smtClean="0"/>
              <a:pPr/>
              <a:t>2015-10-20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CDB5707-9AE8-4DA0-BDE0-04C83EE8513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3E7E3-1A1E-4ED8-AFBA-29ED89865EC3}" type="datetimeFigureOut">
              <a:rPr lang="pl-PL" smtClean="0"/>
              <a:pPr/>
              <a:t>2015-10-20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DB5707-9AE8-4DA0-BDE0-04C83EE8513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3E7E3-1A1E-4ED8-AFBA-29ED89865EC3}" type="datetimeFigureOut">
              <a:rPr lang="pl-PL" smtClean="0"/>
              <a:pPr/>
              <a:t>2015-10-20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DB5707-9AE8-4DA0-BDE0-04C83EE8513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3E7E3-1A1E-4ED8-AFBA-29ED89865EC3}" type="datetimeFigureOut">
              <a:rPr lang="pl-PL" smtClean="0"/>
              <a:pPr/>
              <a:t>2015-10-20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DB5707-9AE8-4DA0-BDE0-04C83EE8513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7E3E7E3-1A1E-4ED8-AFBA-29ED89865EC3}" type="datetimeFigureOut">
              <a:rPr lang="pl-PL" smtClean="0"/>
              <a:pPr/>
              <a:t>2015-10-20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DB5707-9AE8-4DA0-BDE0-04C83EE8513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3E7E3-1A1E-4ED8-AFBA-29ED89865EC3}" type="datetimeFigureOut">
              <a:rPr lang="pl-PL" smtClean="0"/>
              <a:pPr/>
              <a:t>2015-10-20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DB5707-9AE8-4DA0-BDE0-04C83EE8513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3E7E3-1A1E-4ED8-AFBA-29ED89865EC3}" type="datetimeFigureOut">
              <a:rPr lang="pl-PL" smtClean="0"/>
              <a:pPr/>
              <a:t>2015-10-20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DB5707-9AE8-4DA0-BDE0-04C83EE8513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obrazu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tytuł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1" name="Symbol zastępczy teks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7" name="Symbol zastępczy daty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7E3E7E3-1A1E-4ED8-AFBA-29ED89865EC3}" type="datetimeFigureOut">
              <a:rPr lang="pl-PL" smtClean="0"/>
              <a:pPr/>
              <a:t>2015-10-20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CDB5707-9AE8-4DA0-BDE0-04C83EE85130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mtClean="0"/>
              <a:t>Diagnostyka, objawy i leczenie zakażenia wirusem HCV</a:t>
            </a:r>
            <a:endParaRPr lang="pl-PL" dirty="0"/>
          </a:p>
        </p:txBody>
      </p:sp>
      <p:sp>
        <p:nvSpPr>
          <p:cNvPr id="6" name="Podtytuł 5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pl-PL" dirty="0" smtClean="0"/>
          </a:p>
          <a:p>
            <a:endParaRPr lang="pl-PL" dirty="0" smtClean="0"/>
          </a:p>
          <a:p>
            <a:r>
              <a:rPr lang="pl-PL" dirty="0" err="1" smtClean="0"/>
              <a:t>Prof.dr</a:t>
            </a:r>
            <a:r>
              <a:rPr lang="pl-PL" dirty="0" smtClean="0"/>
              <a:t> hab. Janusz </a:t>
            </a:r>
            <a:r>
              <a:rPr lang="pl-PL" dirty="0" err="1" smtClean="0"/>
              <a:t>Cianciara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/>
          <a:lstStyle/>
          <a:p>
            <a:r>
              <a:rPr lang="pl-PL" dirty="0" smtClean="0"/>
              <a:t>Przewlekłe zakażenie HCV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2800" dirty="0" smtClean="0"/>
              <a:t>    Przewlekłe zakażenie przebiega zwykle bezobjawowo:</a:t>
            </a:r>
          </a:p>
          <a:p>
            <a:r>
              <a:rPr lang="pl-PL" sz="2400" dirty="0" smtClean="0"/>
              <a:t>Wykrycie na różnym etapie choroby (zwykle przypadkowe)</a:t>
            </a:r>
          </a:p>
          <a:p>
            <a:r>
              <a:rPr lang="pl-PL" sz="2400" dirty="0" smtClean="0"/>
              <a:t>Zakażenie przez wiele lat bez choroby wątroby</a:t>
            </a:r>
          </a:p>
          <a:p>
            <a:pPr>
              <a:buNone/>
            </a:pPr>
            <a:r>
              <a:rPr lang="pl-PL" sz="2400" dirty="0" smtClean="0"/>
              <a:t>    lub z niewielkim odczynem zapalnym i włóknieniem (czy leczyć?)</a:t>
            </a:r>
          </a:p>
          <a:p>
            <a:r>
              <a:rPr lang="pl-PL" sz="2400" dirty="0" smtClean="0"/>
              <a:t>Rozpoznanie nie rzadko na etapie marskości wątroby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/>
          <a:lstStyle/>
          <a:p>
            <a:r>
              <a:rPr lang="pl-PL" dirty="0" smtClean="0"/>
              <a:t>Przebieg zakażenia HCV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None/>
            </a:pPr>
            <a:r>
              <a:rPr lang="pl-PL" sz="2800" dirty="0" smtClean="0"/>
              <a:t>			Zakażenie HCV                                               (bezobjawowe, rzadko z żółtaczką)                             </a:t>
            </a:r>
          </a:p>
          <a:p>
            <a:pPr lvl="2">
              <a:buNone/>
            </a:pPr>
            <a:r>
              <a:rPr lang="pl-PL" sz="2800" dirty="0" smtClean="0"/>
              <a:t>                       ↓                                           </a:t>
            </a:r>
          </a:p>
          <a:p>
            <a:pPr lvl="2">
              <a:buNone/>
            </a:pPr>
            <a:r>
              <a:rPr lang="pl-PL" sz="2800" dirty="0" smtClean="0"/>
              <a:t>	30% </a:t>
            </a:r>
            <a:r>
              <a:rPr lang="pl-PL" sz="2800" b="1" dirty="0" smtClean="0"/>
              <a:t>samoistnych</a:t>
            </a:r>
            <a:r>
              <a:rPr lang="pl-PL" sz="2800" dirty="0" smtClean="0"/>
              <a:t> wyzdrowień                             70% przechodzi w </a:t>
            </a:r>
            <a:r>
              <a:rPr lang="pl-PL" sz="2800" b="1" dirty="0" smtClean="0"/>
              <a:t>stan przewlekły </a:t>
            </a:r>
          </a:p>
          <a:p>
            <a:pPr lvl="2">
              <a:buNone/>
            </a:pPr>
            <a:r>
              <a:rPr lang="pl-PL" sz="2800" b="1" dirty="0" smtClean="0"/>
              <a:t>                       ↓                                        </a:t>
            </a:r>
            <a:r>
              <a:rPr lang="pl-PL" sz="2800" dirty="0" smtClean="0"/>
              <a:t>przebieg bezobjawowy przez 20-40 lat  </a:t>
            </a:r>
          </a:p>
          <a:p>
            <a:pPr lvl="2">
              <a:buNone/>
            </a:pPr>
            <a:r>
              <a:rPr lang="pl-PL" sz="2800" dirty="0" smtClean="0"/>
              <a:t>				   ↓</a:t>
            </a:r>
          </a:p>
          <a:p>
            <a:pPr lvl="2">
              <a:buNone/>
            </a:pPr>
            <a:r>
              <a:rPr lang="pl-PL" sz="2800" dirty="0" smtClean="0"/>
              <a:t>w przypadku nie leczenia marskość wątroby i/lub rak pierwotny wątroby                             </a:t>
            </a:r>
            <a:endParaRPr lang="pl-PL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>
            <a:noAutofit/>
          </a:bodyPr>
          <a:lstStyle/>
          <a:p>
            <a:r>
              <a:rPr lang="pl-PL" sz="2800" dirty="0" smtClean="0"/>
              <a:t>Marskość wątroby/              zaawansowane włóknienie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    </a:t>
            </a:r>
            <a:r>
              <a:rPr lang="pl-PL" sz="2800" dirty="0" smtClean="0"/>
              <a:t>Marskość				</a:t>
            </a:r>
            <a:r>
              <a:rPr lang="pl-PL" sz="2800" dirty="0" err="1" smtClean="0"/>
              <a:t>Marskość</a:t>
            </a:r>
            <a:r>
              <a:rPr lang="pl-PL" sz="2800" dirty="0" smtClean="0"/>
              <a:t>        wyrównana                        niewyrównana </a:t>
            </a:r>
          </a:p>
          <a:p>
            <a:pPr>
              <a:buNone/>
            </a:pPr>
            <a:r>
              <a:rPr lang="pl-PL" sz="2800" dirty="0" smtClean="0"/>
              <a:t>    		       2   ↔  8 lat</a:t>
            </a:r>
          </a:p>
          <a:p>
            <a:pPr>
              <a:buNone/>
            </a:pPr>
            <a:r>
              <a:rPr lang="pl-PL" sz="2800" dirty="0" smtClean="0"/>
              <a:t>   </a:t>
            </a:r>
            <a:r>
              <a:rPr lang="pl-PL" sz="2400" dirty="0" smtClean="0"/>
              <a:t>bez żółtaczki                            z żółtaczką               bez objawów choroby               wodobrzusze                ta faza jest najczęściej            obrzęki         przeoczana                              rak pierwotny                             rak pierwotny</a:t>
            </a:r>
            <a:endParaRPr lang="pl-PL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Leczenie zakażenia HCV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Interferon rekombinowany (</a:t>
            </a:r>
            <a:r>
              <a:rPr lang="pl-PL" dirty="0" err="1" smtClean="0"/>
              <a:t>rIFN</a:t>
            </a:r>
            <a:r>
              <a:rPr lang="pl-PL" dirty="0" smtClean="0"/>
              <a:t>) od </a:t>
            </a:r>
            <a:r>
              <a:rPr lang="pl-PL" b="1" dirty="0" smtClean="0"/>
              <a:t>1989/90 </a:t>
            </a:r>
            <a:r>
              <a:rPr lang="pl-PL" dirty="0" smtClean="0"/>
              <a:t>roku (mała skuteczność)</a:t>
            </a:r>
          </a:p>
          <a:p>
            <a:r>
              <a:rPr lang="pl-PL" dirty="0" smtClean="0"/>
              <a:t> </a:t>
            </a:r>
            <a:r>
              <a:rPr lang="pl-PL" dirty="0" err="1" smtClean="0"/>
              <a:t>rIFN</a:t>
            </a:r>
            <a:r>
              <a:rPr lang="pl-PL" dirty="0" smtClean="0"/>
              <a:t> z </a:t>
            </a:r>
            <a:r>
              <a:rPr lang="pl-PL" dirty="0" err="1" smtClean="0"/>
              <a:t>rybawiryną</a:t>
            </a:r>
            <a:r>
              <a:rPr lang="pl-PL" dirty="0" smtClean="0"/>
              <a:t> (hamuje replikację RNA wirusa) – skuteczność do 15-20%</a:t>
            </a:r>
          </a:p>
          <a:p>
            <a:r>
              <a:rPr lang="pl-PL" dirty="0" smtClean="0"/>
              <a:t>Od </a:t>
            </a:r>
            <a:r>
              <a:rPr lang="pl-PL" b="1" dirty="0" smtClean="0"/>
              <a:t>1999</a:t>
            </a:r>
            <a:r>
              <a:rPr lang="pl-PL" dirty="0" smtClean="0"/>
              <a:t> roku Interferon </a:t>
            </a:r>
            <a:r>
              <a:rPr lang="pl-PL" dirty="0" err="1" smtClean="0"/>
              <a:t>pegylowany</a:t>
            </a:r>
            <a:r>
              <a:rPr lang="pl-PL" dirty="0" smtClean="0"/>
              <a:t> (przedłużone działanie) – z </a:t>
            </a:r>
            <a:r>
              <a:rPr lang="pl-PL" dirty="0" err="1" smtClean="0"/>
              <a:t>rybawiryną</a:t>
            </a:r>
            <a:r>
              <a:rPr lang="pl-PL" dirty="0" smtClean="0"/>
              <a:t> skuteczny 40-50% </a:t>
            </a:r>
          </a:p>
          <a:p>
            <a:r>
              <a:rPr lang="pl-PL" dirty="0" smtClean="0"/>
              <a:t>Objawy uboczne interferonów (działanie na układ immunologiczny i krwiotwórczy)</a:t>
            </a: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Leczenie zakażenia HCV – rekomendacje 2015 rok</a:t>
            </a:r>
            <a:endParaRPr lang="pl-PL" sz="3200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2400" dirty="0" smtClean="0"/>
          </a:p>
          <a:p>
            <a:r>
              <a:rPr lang="pl-PL" sz="2400" dirty="0" smtClean="0"/>
              <a:t>Leczeniem powinni być objęci </a:t>
            </a:r>
            <a:r>
              <a:rPr lang="pl-PL" sz="2400" b="1" dirty="0" smtClean="0"/>
              <a:t>wszyscy zakażeni HCV   z ostrym i przewlekłym zapaleniem wątroby, </a:t>
            </a:r>
            <a:r>
              <a:rPr lang="pl-PL" sz="2400" dirty="0" smtClean="0"/>
              <a:t>niezależnie od zaawansowania włóknienia wątroby</a:t>
            </a:r>
          </a:p>
          <a:p>
            <a:r>
              <a:rPr lang="pl-PL" sz="2400" dirty="0" smtClean="0"/>
              <a:t>Wskazane jest leczenie we wczesnej fazie choroby ze względu na większą skuteczność</a:t>
            </a:r>
          </a:p>
          <a:p>
            <a:r>
              <a:rPr lang="pl-PL" sz="2400" dirty="0" smtClean="0"/>
              <a:t> Istotne znaczenie przy ustalaniu sposobu leczenia ma genotyp HCV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>
            <a:normAutofit/>
          </a:bodyPr>
          <a:lstStyle/>
          <a:p>
            <a:r>
              <a:rPr lang="pl-PL" sz="3600" b="0" dirty="0" smtClean="0"/>
              <a:t>Leczenie zakażenia HCV</a:t>
            </a:r>
            <a:endParaRPr lang="pl-PL" sz="3600" b="0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609416"/>
            <a:ext cx="7499176" cy="4846320"/>
          </a:xfrm>
        </p:spPr>
        <p:txBody>
          <a:bodyPr>
            <a:normAutofit/>
          </a:bodyPr>
          <a:lstStyle/>
          <a:p>
            <a:r>
              <a:rPr lang="pl-PL" sz="2800" dirty="0" smtClean="0"/>
              <a:t>W praktyce ze względu na trudności w dostępie do leków należy leczyć chorych:</a:t>
            </a:r>
          </a:p>
          <a:p>
            <a:pPr>
              <a:buNone/>
            </a:pPr>
            <a:r>
              <a:rPr lang="pl-PL" sz="2800" dirty="0" smtClean="0"/>
              <a:t>  - z włóknieniem wątroby                                                   - oczekujących na przeszczepienie wątroby      - </a:t>
            </a:r>
            <a:r>
              <a:rPr lang="pl-PL" sz="2800" dirty="0" err="1" smtClean="0"/>
              <a:t>hemodializownych</a:t>
            </a:r>
            <a:r>
              <a:rPr lang="pl-PL" sz="2800" dirty="0" smtClean="0"/>
              <a:t>, zwłaszcza oczekujących na przeszczepienie nerki                                                                 - z </a:t>
            </a:r>
            <a:r>
              <a:rPr lang="pl-PL" sz="2800" dirty="0" err="1" smtClean="0"/>
              <a:t>pozawątrobowymi</a:t>
            </a:r>
            <a:r>
              <a:rPr lang="pl-PL" sz="2800" dirty="0" smtClean="0"/>
              <a:t> objawami zakażenia HCV (np. choroba nerek)                 </a:t>
            </a:r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/>
          <a:lstStyle/>
          <a:p>
            <a:r>
              <a:rPr lang="pl-PL" dirty="0" smtClean="0"/>
              <a:t>Leczenie zakażenia HCV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dirty="0" smtClean="0"/>
              <a:t>Od jesieni </a:t>
            </a:r>
            <a:r>
              <a:rPr lang="pl-PL" b="1" dirty="0" smtClean="0"/>
              <a:t>2014</a:t>
            </a:r>
            <a:r>
              <a:rPr lang="pl-PL" dirty="0" smtClean="0"/>
              <a:t> r. nowa era leczenia HCV –                  </a:t>
            </a:r>
            <a:r>
              <a:rPr lang="pl-PL" b="1" dirty="0" smtClean="0"/>
              <a:t>DAA</a:t>
            </a:r>
            <a:r>
              <a:rPr lang="pl-PL" dirty="0" smtClean="0"/>
              <a:t> (</a:t>
            </a:r>
            <a:r>
              <a:rPr lang="pl-PL" i="1" dirty="0" err="1" smtClean="0"/>
              <a:t>directly</a:t>
            </a:r>
            <a:r>
              <a:rPr lang="pl-PL" i="1" dirty="0" smtClean="0"/>
              <a:t> </a:t>
            </a:r>
            <a:r>
              <a:rPr lang="pl-PL" i="1" dirty="0" err="1" smtClean="0"/>
              <a:t>acting</a:t>
            </a:r>
            <a:r>
              <a:rPr lang="pl-PL" i="1" dirty="0" smtClean="0"/>
              <a:t> </a:t>
            </a:r>
            <a:r>
              <a:rPr lang="pl-PL" i="1" dirty="0" err="1" smtClean="0"/>
              <a:t>antivirals</a:t>
            </a:r>
            <a:r>
              <a:rPr lang="pl-PL" i="1" dirty="0" smtClean="0"/>
              <a:t>)</a:t>
            </a:r>
          </a:p>
          <a:p>
            <a:r>
              <a:rPr lang="pl-PL" b="1" dirty="0" smtClean="0"/>
              <a:t>Terapia </a:t>
            </a:r>
            <a:r>
              <a:rPr lang="pl-PL" b="1" dirty="0" err="1" smtClean="0"/>
              <a:t>bezinterferonowa</a:t>
            </a:r>
            <a:r>
              <a:rPr lang="pl-PL" b="1" dirty="0" smtClean="0"/>
              <a:t>                                               </a:t>
            </a:r>
            <a:r>
              <a:rPr lang="pl-PL" dirty="0" smtClean="0"/>
              <a:t>- inhibitory proteazy  (hamuje replikację wirusa)                                                         - inhibitory polimerazy (hamuje replikację)</a:t>
            </a:r>
          </a:p>
          <a:p>
            <a:r>
              <a:rPr lang="pl-PL" dirty="0" smtClean="0"/>
              <a:t>Skuteczność 3-6 miesięcznej kuracji 95-100%             - umowy szpitale  - NFZ                                                    - liczba kuracji/rok i dla kogo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Wirusy </a:t>
            </a:r>
            <a:r>
              <a:rPr lang="pl-PL" sz="3600" dirty="0" err="1" smtClean="0"/>
              <a:t>zapaleniA</a:t>
            </a:r>
            <a:r>
              <a:rPr lang="pl-PL" sz="3600" dirty="0" smtClean="0"/>
              <a:t> wątroby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9416"/>
            <a:ext cx="7499176" cy="4846320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 Zakażenia:</a:t>
            </a:r>
          </a:p>
          <a:p>
            <a:pPr>
              <a:buNone/>
            </a:pPr>
            <a:r>
              <a:rPr lang="pl-PL" dirty="0" smtClean="0"/>
              <a:t>HAV - dawniej nazywane „żółtaczką pokarmową” </a:t>
            </a:r>
          </a:p>
          <a:p>
            <a:pPr>
              <a:buNone/>
            </a:pPr>
            <a:r>
              <a:rPr lang="pl-PL" dirty="0" smtClean="0"/>
              <a:t>HBV - dawniej – „żółtaczka wszczepienna”</a:t>
            </a:r>
          </a:p>
          <a:p>
            <a:pPr>
              <a:buNone/>
            </a:pPr>
            <a:r>
              <a:rPr lang="pl-PL" dirty="0" smtClean="0"/>
              <a:t>HCV  - wirusowe zapalenie wątroby typu C </a:t>
            </a:r>
          </a:p>
          <a:p>
            <a:pPr>
              <a:buNone/>
            </a:pPr>
            <a:r>
              <a:rPr lang="pl-PL" dirty="0" smtClean="0"/>
              <a:t>HEV – w Polsce nie występuje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Wirusowe zapalenia wątroby.                             </a:t>
            </a:r>
            <a:r>
              <a:rPr lang="pl-PL" b="1" dirty="0" smtClean="0"/>
              <a:t>nie „żółtaczka zakaźna</a:t>
            </a:r>
            <a:r>
              <a:rPr lang="pl-PL" dirty="0" smtClean="0"/>
              <a:t>”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Wirus HCV I zapalenie wątroby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pl-PL" sz="11200" dirty="0" smtClean="0"/>
              <a:t>Poprawna nazwa:</a:t>
            </a:r>
          </a:p>
          <a:p>
            <a:pPr>
              <a:buNone/>
            </a:pPr>
            <a:r>
              <a:rPr lang="pl-PL" sz="11200" dirty="0" smtClean="0"/>
              <a:t>Wirus zapalenia wątroby typu C </a:t>
            </a:r>
          </a:p>
          <a:p>
            <a:pPr>
              <a:buNone/>
            </a:pPr>
            <a:r>
              <a:rPr lang="pl-PL" sz="11200" dirty="0" smtClean="0"/>
              <a:t>Wirus HCV </a:t>
            </a:r>
            <a:r>
              <a:rPr lang="pl-PL" sz="11200" i="1" dirty="0" smtClean="0"/>
              <a:t>(</a:t>
            </a:r>
            <a:r>
              <a:rPr lang="pl-PL" sz="11200" i="1" dirty="0" err="1" smtClean="0"/>
              <a:t>hepatitis</a:t>
            </a:r>
            <a:r>
              <a:rPr lang="pl-PL" sz="11200" i="1" dirty="0" smtClean="0"/>
              <a:t> C </a:t>
            </a:r>
            <a:r>
              <a:rPr lang="pl-PL" sz="11200" i="1" dirty="0" err="1" smtClean="0"/>
              <a:t>virus</a:t>
            </a:r>
            <a:r>
              <a:rPr lang="pl-PL" sz="11200" dirty="0" smtClean="0"/>
              <a:t>)</a:t>
            </a:r>
          </a:p>
          <a:p>
            <a:pPr>
              <a:buNone/>
            </a:pPr>
            <a:r>
              <a:rPr lang="pl-PL" sz="11200" dirty="0" smtClean="0"/>
              <a:t>Wirusowe zapalenie wątroby typu C</a:t>
            </a:r>
          </a:p>
          <a:p>
            <a:pPr>
              <a:buNone/>
            </a:pPr>
            <a:r>
              <a:rPr lang="pl-PL" sz="11200" b="1" dirty="0" smtClean="0"/>
              <a:t>Nie</a:t>
            </a:r>
            <a:r>
              <a:rPr lang="pl-PL" sz="11200" dirty="0" smtClean="0"/>
              <a:t> „żółtaczka zakaźna ” typu C</a:t>
            </a:r>
          </a:p>
          <a:p>
            <a:pPr>
              <a:buNone/>
            </a:pPr>
            <a:endParaRPr lang="pl-PL" sz="11200" dirty="0" smtClean="0"/>
          </a:p>
          <a:p>
            <a:pPr>
              <a:buNone/>
            </a:pPr>
            <a:r>
              <a:rPr lang="pl-PL" sz="11200" dirty="0" smtClean="0"/>
              <a:t>   Zmienność w budowie genetycznej HCV               – 6 genotypów</a:t>
            </a:r>
          </a:p>
          <a:p>
            <a:pPr>
              <a:buNone/>
            </a:pPr>
            <a:r>
              <a:rPr lang="pl-PL" sz="11200" dirty="0" smtClean="0"/>
              <a:t>- w Polsce  najczęściej genotyp 1b- gorsza skuteczność interferonu, bardzo dobra skuteczność nowych leków</a:t>
            </a:r>
          </a:p>
          <a:p>
            <a:pPr>
              <a:buNone/>
            </a:pPr>
            <a:r>
              <a:rPr lang="pl-PL" sz="11200" dirty="0" smtClean="0"/>
              <a:t>  </a:t>
            </a:r>
          </a:p>
          <a:p>
            <a:pPr>
              <a:buNone/>
            </a:pPr>
            <a:endParaRPr lang="pl-PL" sz="8600" dirty="0"/>
          </a:p>
          <a:p>
            <a:pPr>
              <a:buNone/>
            </a:pPr>
            <a:r>
              <a:rPr lang="pl-PL" sz="8600" dirty="0" smtClean="0"/>
              <a:t>	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/>
          <a:lstStyle/>
          <a:p>
            <a:r>
              <a:rPr lang="pl-PL" dirty="0" smtClean="0"/>
              <a:t>Diagnostyka zakażenia HCV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Przeciwciała </a:t>
            </a:r>
            <a:r>
              <a:rPr lang="pl-PL" b="1" dirty="0" err="1" smtClean="0"/>
              <a:t>anty-HCV</a:t>
            </a:r>
            <a:endParaRPr lang="pl-PL" b="1" dirty="0" smtClean="0"/>
          </a:p>
          <a:p>
            <a:r>
              <a:rPr lang="pl-PL" dirty="0" smtClean="0"/>
              <a:t>(przeciwciała – białka wytwarzane przez komórki układu odpornościowego w wyniku zakażenia)</a:t>
            </a:r>
          </a:p>
          <a:p>
            <a:endParaRPr lang="pl-PL" dirty="0" smtClean="0"/>
          </a:p>
          <a:p>
            <a:r>
              <a:rPr lang="pl-PL" dirty="0" smtClean="0"/>
              <a:t>Wykrycie przeciwciał to:</a:t>
            </a:r>
          </a:p>
          <a:p>
            <a:pPr>
              <a:buNone/>
            </a:pPr>
            <a:r>
              <a:rPr lang="pl-PL" dirty="0"/>
              <a:t> </a:t>
            </a:r>
            <a:r>
              <a:rPr lang="pl-PL" dirty="0" smtClean="0"/>
              <a:t>   </a:t>
            </a:r>
            <a:r>
              <a:rPr lang="pl-PL" b="1" dirty="0" smtClean="0"/>
              <a:t>- podejrzenie, a nie dowód zakażenia HCV,                    </a:t>
            </a:r>
            <a:r>
              <a:rPr lang="pl-PL" dirty="0" smtClean="0"/>
              <a:t>-  przebyte zakażenie HCV                                      -  wynik „fałszywie dodatni”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Diagnostyka zakażenia HCV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wrap="square">
            <a:normAutofit/>
          </a:bodyPr>
          <a:lstStyle/>
          <a:p>
            <a:endParaRPr lang="pl-PL" dirty="0" smtClean="0"/>
          </a:p>
          <a:p>
            <a:r>
              <a:rPr lang="pl-PL" dirty="0" smtClean="0"/>
              <a:t>wykrycie </a:t>
            </a:r>
            <a:r>
              <a:rPr lang="pl-PL" dirty="0" err="1" smtClean="0"/>
              <a:t>anty-HCV</a:t>
            </a:r>
            <a:r>
              <a:rPr lang="pl-PL" dirty="0" smtClean="0"/>
              <a:t> wymaga testu potwierdzenia, którym jest badanie</a:t>
            </a:r>
          </a:p>
          <a:p>
            <a:endParaRPr lang="pl-PL" dirty="0" smtClean="0"/>
          </a:p>
          <a:p>
            <a:pPr>
              <a:buNone/>
            </a:pPr>
            <a:r>
              <a:rPr lang="pl-PL" dirty="0"/>
              <a:t>	</a:t>
            </a:r>
            <a:r>
              <a:rPr lang="pl-PL" b="1" dirty="0" smtClean="0"/>
              <a:t>RNA HCV (materiał genetyczny wirusa)</a:t>
            </a:r>
          </a:p>
          <a:p>
            <a:pPr>
              <a:buNone/>
            </a:pPr>
            <a:endParaRPr lang="pl-PL" b="1" dirty="0" smtClean="0"/>
          </a:p>
          <a:p>
            <a:r>
              <a:rPr lang="pl-PL" dirty="0"/>
              <a:t> </a:t>
            </a:r>
            <a:r>
              <a:rPr lang="pl-PL" dirty="0" smtClean="0"/>
              <a:t>obecność RNA HCV jest </a:t>
            </a:r>
            <a:r>
              <a:rPr lang="pl-PL" b="1" dirty="0" smtClean="0"/>
              <a:t>dowodem na zakażenie wirusem, </a:t>
            </a:r>
            <a:r>
              <a:rPr lang="pl-PL" dirty="0" smtClean="0"/>
              <a:t>nie jest natomiast żadną informacją o stopniu uszkodzenia wątroby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Rozpoznawanie zakażenia HCV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Lekarz pierwszego kontaktu może zlecić </a:t>
            </a:r>
            <a:r>
              <a:rPr lang="pl-PL" b="1" dirty="0" smtClean="0"/>
              <a:t>badanie przeciwciał </a:t>
            </a:r>
            <a:r>
              <a:rPr lang="pl-PL" b="1" dirty="0" err="1" smtClean="0"/>
              <a:t>anty-HCV</a:t>
            </a:r>
            <a:endParaRPr lang="pl-PL" b="1" dirty="0" smtClean="0"/>
          </a:p>
          <a:p>
            <a:r>
              <a:rPr lang="pl-PL" dirty="0" smtClean="0"/>
              <a:t> badanie </a:t>
            </a:r>
            <a:r>
              <a:rPr lang="pl-PL" b="1" dirty="0" smtClean="0"/>
              <a:t>RNA HCV </a:t>
            </a:r>
            <a:r>
              <a:rPr lang="pl-PL" dirty="0" smtClean="0"/>
              <a:t>(wirusa) w surowicy powinno być w również w </a:t>
            </a:r>
            <a:r>
              <a:rPr lang="pl-PL" b="1" dirty="0" smtClean="0"/>
              <a:t>gestii lekarza pierwszego kontaktu (refundowane przez NFZ)</a:t>
            </a:r>
          </a:p>
          <a:p>
            <a:r>
              <a:rPr lang="pl-PL" dirty="0" smtClean="0"/>
              <a:t>Skrócenie procedury diagnostycznej!</a:t>
            </a:r>
          </a:p>
          <a:p>
            <a:r>
              <a:rPr lang="pl-PL" dirty="0" smtClean="0"/>
              <a:t>Częstsze i wcześniejsze wykrywanie zakażeń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mtClean="0"/>
              <a:t>Wirusa HCV wykryto w 1989 roku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Większość zakażeń HCV przed 20 - 40. lat na drodze:</a:t>
            </a:r>
          </a:p>
          <a:p>
            <a:pPr>
              <a:buNone/>
            </a:pPr>
            <a:r>
              <a:rPr lang="pl-PL" sz="2800" dirty="0" smtClean="0"/>
              <a:t>   - przetaczanie krwi i produktów    krwiopochodnych   przed 1989/90 rokiem  </a:t>
            </a:r>
            <a:r>
              <a:rPr lang="pl-PL" sz="2800" b="1" dirty="0" smtClean="0"/>
              <a:t>(obecnie nie!!!)</a:t>
            </a:r>
          </a:p>
          <a:p>
            <a:pPr>
              <a:buNone/>
            </a:pPr>
            <a:r>
              <a:rPr lang="pl-PL" sz="2800" dirty="0" smtClean="0"/>
              <a:t>    - przyjmowania narkotyków drogą dożylną </a:t>
            </a:r>
            <a:r>
              <a:rPr lang="pl-PL" sz="2800" b="1" dirty="0" smtClean="0"/>
              <a:t>(nadal)                                                               </a:t>
            </a:r>
            <a:r>
              <a:rPr lang="pl-PL" sz="2800" dirty="0" smtClean="0"/>
              <a:t>- tatuaże (warunki higieniczne), obecnie rzadko                     - osoba zakażona HCV w rodzinie	                        - zagrożenie dla pracowników ochrony zdrowia                  - pracownik ochrony zdrowia zakażony HCV?</a:t>
            </a:r>
          </a:p>
          <a:p>
            <a:r>
              <a:rPr lang="pl-PL" sz="3000" dirty="0" smtClean="0"/>
              <a:t>Obecnie zakażenia HCV stwierdza się </a:t>
            </a:r>
            <a:r>
              <a:rPr lang="pl-PL" sz="3000" b="1" dirty="0" smtClean="0"/>
              <a:t>bardzo rzadko</a:t>
            </a:r>
          </a:p>
          <a:p>
            <a:pPr>
              <a:buNone/>
            </a:pPr>
            <a:r>
              <a:rPr lang="pl-PL" sz="3000" b="1" dirty="0" smtClean="0"/>
              <a:t> </a:t>
            </a:r>
            <a:endParaRPr lang="pl-PL" sz="3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rmAutofit/>
          </a:bodyPr>
          <a:lstStyle/>
          <a:p>
            <a:r>
              <a:rPr lang="pl-PL" sz="3600" dirty="0" smtClean="0"/>
              <a:t>Zakażenie HCV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  Zakażeniu wirusem HCV ulegają:</a:t>
            </a:r>
          </a:p>
          <a:p>
            <a:pPr>
              <a:buNone/>
            </a:pPr>
            <a:r>
              <a:rPr lang="pl-PL" dirty="0" smtClean="0"/>
              <a:t>   		     </a:t>
            </a:r>
          </a:p>
          <a:p>
            <a:pPr>
              <a:buNone/>
            </a:pPr>
            <a:r>
              <a:rPr lang="pl-PL" b="1" dirty="0" smtClean="0"/>
              <a:t>komórki wątroby           limfocyty</a:t>
            </a:r>
            <a:r>
              <a:rPr lang="pl-PL" dirty="0" smtClean="0"/>
              <a:t> (białe krwinki)</a:t>
            </a:r>
          </a:p>
          <a:p>
            <a:pPr>
              <a:buNone/>
            </a:pPr>
            <a:r>
              <a:rPr lang="pl-PL" dirty="0" smtClean="0"/>
              <a:t>               ↓                                            </a:t>
            </a:r>
            <a:r>
              <a:rPr lang="pl-PL" dirty="0" err="1" smtClean="0"/>
              <a:t>↓</a:t>
            </a:r>
            <a:r>
              <a:rPr lang="pl-PL" dirty="0" smtClean="0"/>
              <a:t>            </a:t>
            </a:r>
          </a:p>
          <a:p>
            <a:pPr>
              <a:buNone/>
            </a:pPr>
            <a:r>
              <a:rPr lang="pl-PL" sz="2800" dirty="0" smtClean="0"/>
              <a:t>choroba wątroby	       reakcje immunologiczne:     </a:t>
            </a:r>
          </a:p>
          <a:p>
            <a:pPr>
              <a:buNone/>
            </a:pPr>
            <a:r>
              <a:rPr lang="pl-PL" sz="2800" dirty="0" smtClean="0"/>
              <a:t>				       tarczyca, nerki, skóra, 					       wątroba, sfera psychiczna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HCV </a:t>
            </a:r>
            <a:r>
              <a:rPr lang="pl-PL" sz="3600" dirty="0" smtClean="0"/>
              <a:t>– Centralny układ nerwowy</a:t>
            </a:r>
            <a:endParaRPr lang="pl-PL" sz="3600" dirty="0"/>
          </a:p>
        </p:txBody>
      </p:sp>
      <p:sp>
        <p:nvSpPr>
          <p:cNvPr id="144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643192" cy="4525963"/>
          </a:xfrm>
        </p:spPr>
        <p:txBody>
          <a:bodyPr>
            <a:normAutofit/>
          </a:bodyPr>
          <a:lstStyle/>
          <a:p>
            <a:endParaRPr lang="pl-PL" sz="2400" dirty="0" smtClean="0"/>
          </a:p>
          <a:p>
            <a:r>
              <a:rPr lang="pl-PL" sz="2400" dirty="0" smtClean="0"/>
              <a:t>Objawy zmęczenia, apatii, czasem depresji u zakażonych HCV – objawy zespołu zmęczenia (</a:t>
            </a:r>
            <a:r>
              <a:rPr lang="pl-PL" sz="2400" i="1" dirty="0" err="1" smtClean="0"/>
              <a:t>chronic</a:t>
            </a:r>
            <a:r>
              <a:rPr lang="pl-PL" sz="2400" i="1" dirty="0" smtClean="0"/>
              <a:t> </a:t>
            </a:r>
            <a:r>
              <a:rPr lang="pl-PL" sz="2400" i="1" dirty="0" err="1" smtClean="0"/>
              <a:t>fatigue</a:t>
            </a:r>
            <a:r>
              <a:rPr lang="pl-PL" sz="2400" i="1" dirty="0" smtClean="0"/>
              <a:t> syndrom)</a:t>
            </a:r>
          </a:p>
          <a:p>
            <a:r>
              <a:rPr lang="pl-PL" sz="2400" dirty="0" smtClean="0"/>
              <a:t>Wykazano wpływ </a:t>
            </a:r>
            <a:r>
              <a:rPr lang="pl-PL" sz="2400" dirty="0"/>
              <a:t>zakażenia HCV na </a:t>
            </a:r>
            <a:r>
              <a:rPr lang="pl-PL" sz="2400" b="1" dirty="0"/>
              <a:t>metabolizm </a:t>
            </a:r>
            <a:r>
              <a:rPr lang="pl-PL" sz="2400" b="1" dirty="0" smtClean="0"/>
              <a:t>mózgu</a:t>
            </a:r>
            <a:endParaRPr lang="pl-PL" sz="2400" dirty="0"/>
          </a:p>
          <a:p>
            <a:r>
              <a:rPr lang="pl-PL" sz="2400" dirty="0"/>
              <a:t>Wykazano zakłócenia czynności licznych ośrodków </a:t>
            </a:r>
            <a:r>
              <a:rPr lang="pl-PL" sz="2400" dirty="0" smtClean="0"/>
              <a:t> w mózgu odpowiedzialnych  za </a:t>
            </a:r>
            <a:r>
              <a:rPr lang="pl-PL" sz="2400" b="1" dirty="0"/>
              <a:t>funkcje poznawcze! </a:t>
            </a:r>
          </a:p>
          <a:p>
            <a:r>
              <a:rPr lang="pl-PL" sz="2400" b="1" dirty="0"/>
              <a:t>Zaburzenia sfery psychicznej </a:t>
            </a:r>
            <a:r>
              <a:rPr lang="pl-PL" sz="2400" dirty="0"/>
              <a:t>u około 50% nie leczonych chorych </a:t>
            </a:r>
            <a:r>
              <a:rPr lang="pl-PL" sz="2400" dirty="0" smtClean="0"/>
              <a:t>!?</a:t>
            </a:r>
            <a:endParaRPr lang="pl-PL" sz="2400" dirty="0">
              <a:solidFill>
                <a:srgbClr val="FFFF00"/>
              </a:solidFill>
            </a:endParaRPr>
          </a:p>
          <a:p>
            <a:endParaRPr lang="pl-PL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y">
  <a:themeElements>
    <a:clrScheme name="Bogaty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y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547</TotalTime>
  <Words>588</Words>
  <Application>Microsoft Office PowerPoint</Application>
  <PresentationFormat>Pokaz na ekranie (4:3)</PresentationFormat>
  <Paragraphs>97</Paragraphs>
  <Slides>16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Bogaty</vt:lpstr>
      <vt:lpstr>Diagnostyka, objawy i leczenie zakażenia wirusem HCV</vt:lpstr>
      <vt:lpstr>Wirusy zapaleniA wątroby</vt:lpstr>
      <vt:lpstr>Wirus HCV I zapalenie wątroby</vt:lpstr>
      <vt:lpstr>Diagnostyka zakażenia HCV</vt:lpstr>
      <vt:lpstr>Diagnostyka zakażenia HCV</vt:lpstr>
      <vt:lpstr>Rozpoznawanie zakażenia HCV</vt:lpstr>
      <vt:lpstr>Wirusa HCV wykryto w 1989 roku</vt:lpstr>
      <vt:lpstr>Zakażenie HCV</vt:lpstr>
      <vt:lpstr>HCV – Centralny układ nerwowy</vt:lpstr>
      <vt:lpstr>Przewlekłe zakażenie HCV</vt:lpstr>
      <vt:lpstr>Przebieg zakażenia HCV</vt:lpstr>
      <vt:lpstr>Marskość wątroby/              zaawansowane włóknienie</vt:lpstr>
      <vt:lpstr>Leczenie zakażenia HCV</vt:lpstr>
      <vt:lpstr>Leczenie zakażenia HCV – rekomendacje 2015 rok</vt:lpstr>
      <vt:lpstr>Leczenie zakażenia HCV</vt:lpstr>
      <vt:lpstr>Leczenie zakażenia HCV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Diagnostyka, objawy i leczenie zakażenia wirusem HCV</dc:title>
  <dc:creator>Janusz</dc:creator>
  <cp:lastModifiedBy>Janusz</cp:lastModifiedBy>
  <cp:revision>63</cp:revision>
  <dcterms:created xsi:type="dcterms:W3CDTF">2015-10-12T16:39:19Z</dcterms:created>
  <dcterms:modified xsi:type="dcterms:W3CDTF">2015-10-20T16:53:00Z</dcterms:modified>
</cp:coreProperties>
</file>