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357" r:id="rId3"/>
    <p:sldId id="356" r:id="rId4"/>
    <p:sldId id="257" r:id="rId5"/>
    <p:sldId id="275" r:id="rId6"/>
    <p:sldId id="287" r:id="rId7"/>
    <p:sldId id="288" r:id="rId8"/>
    <p:sldId id="300" r:id="rId9"/>
    <p:sldId id="333" r:id="rId10"/>
    <p:sldId id="358" r:id="rId11"/>
    <p:sldId id="367" r:id="rId12"/>
    <p:sldId id="359" r:id="rId13"/>
    <p:sldId id="351" r:id="rId14"/>
    <p:sldId id="352" r:id="rId15"/>
    <p:sldId id="353" r:id="rId16"/>
    <p:sldId id="354" r:id="rId17"/>
    <p:sldId id="355" r:id="rId18"/>
    <p:sldId id="360" r:id="rId19"/>
    <p:sldId id="361" r:id="rId20"/>
    <p:sldId id="362" r:id="rId21"/>
    <p:sldId id="339" r:id="rId22"/>
    <p:sldId id="340" r:id="rId23"/>
    <p:sldId id="342" r:id="rId24"/>
    <p:sldId id="344" r:id="rId25"/>
    <p:sldId id="343" r:id="rId26"/>
    <p:sldId id="364" r:id="rId27"/>
    <p:sldId id="363" r:id="rId28"/>
    <p:sldId id="345" r:id="rId29"/>
    <p:sldId id="350" r:id="rId30"/>
    <p:sldId id="365" r:id="rId31"/>
    <p:sldId id="366" r:id="rId32"/>
    <p:sldId id="348" r:id="rId33"/>
    <p:sldId id="349" r:id="rId34"/>
    <p:sldId id="347" r:id="rId35"/>
    <p:sldId id="324" r:id="rId36"/>
    <p:sldId id="260" r:id="rId37"/>
    <p:sldId id="256" r:id="rId38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BEE0"/>
    <a:srgbClr val="E2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5" autoAdjust="0"/>
    <p:restoredTop sz="90072" autoAdjust="0"/>
  </p:normalViewPr>
  <p:slideViewPr>
    <p:cSldViewPr snapToGrid="0">
      <p:cViewPr>
        <p:scale>
          <a:sx n="102" d="100"/>
          <a:sy n="102" d="100"/>
        </p:scale>
        <p:origin x="-210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stepien\Desktop\Projekt%203\AnkietaProjekt3_KZ_31%2007%202015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stepien\Desktop\Projekt%203\AnkietaProjekt3_KZ_31%2007%202015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758044569478094E-2"/>
          <c:y val="5.1385985195472945E-2"/>
          <c:w val="0.91477865045209861"/>
          <c:h val="0.75853590768125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2"/>
              <c:layout>
                <c:manualLayout>
                  <c:x val="0"/>
                  <c:y val="5.86381903608049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933281778951435E-3"/>
                  <c:y val="2.93190951804024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Testowani - HCV+</c:v>
                </c:pt>
                <c:pt idx="1">
                  <c:v>Testowani - HCV-</c:v>
                </c:pt>
                <c:pt idx="2">
                  <c:v>Nie testowani lub wynik nieznany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17.2</c:v>
                </c:pt>
                <c:pt idx="1">
                  <c:v>23</c:v>
                </c:pt>
                <c:pt idx="2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3"/>
        <c:axId val="131228416"/>
        <c:axId val="131229952"/>
      </c:barChart>
      <c:catAx>
        <c:axId val="131228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pl-PL"/>
          </a:p>
        </c:txPr>
        <c:crossAx val="131229952"/>
        <c:crosses val="autoZero"/>
        <c:auto val="1"/>
        <c:lblAlgn val="ctr"/>
        <c:lblOffset val="100"/>
        <c:noMultiLvlLbl val="0"/>
      </c:catAx>
      <c:valAx>
        <c:axId val="131229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228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Arkusz1!$D$7</c:f>
              <c:strCache>
                <c:ptCount val="1"/>
                <c:pt idx="0">
                  <c:v>LICZBA PRZEBADANYCH KOBIET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1246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1418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Arkusz1!$E$6:$I$6</c:f>
              <c:strCache>
                <c:ptCount val="5"/>
                <c:pt idx="0">
                  <c:v>kujawsko-pomorskie</c:v>
                </c:pt>
                <c:pt idx="1">
                  <c:v>lubelskie</c:v>
                </c:pt>
                <c:pt idx="2">
                  <c:v>małopolskie</c:v>
                </c:pt>
                <c:pt idx="3">
                  <c:v>mazowieckie</c:v>
                </c:pt>
                <c:pt idx="4">
                  <c:v>świętokrzyskie</c:v>
                </c:pt>
              </c:strCache>
            </c:strRef>
          </c:cat>
          <c:val>
            <c:numRef>
              <c:f>Arkusz1!$E$7:$I$7</c:f>
              <c:numCache>
                <c:formatCode>General</c:formatCode>
                <c:ptCount val="5"/>
                <c:pt idx="0">
                  <c:v>1617</c:v>
                </c:pt>
                <c:pt idx="1">
                  <c:v>1258</c:v>
                </c:pt>
                <c:pt idx="2">
                  <c:v>1787</c:v>
                </c:pt>
                <c:pt idx="3">
                  <c:v>1689</c:v>
                </c:pt>
                <c:pt idx="4">
                  <c:v>1442</c:v>
                </c:pt>
              </c:numCache>
            </c:numRef>
          </c:val>
        </c:ser>
        <c:ser>
          <c:idx val="1"/>
          <c:order val="1"/>
          <c:tx>
            <c:strRef>
              <c:f>Arkusz1!$D$8</c:f>
              <c:strCache>
                <c:ptCount val="1"/>
                <c:pt idx="0">
                  <c:v>próbki czekające w NIZP-PZH na badanie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elete val="1"/>
          </c:dLbls>
          <c:cat>
            <c:strRef>
              <c:f>Arkusz1!$E$6:$I$6</c:f>
              <c:strCache>
                <c:ptCount val="5"/>
                <c:pt idx="0">
                  <c:v>kujawsko-pomorskie</c:v>
                </c:pt>
                <c:pt idx="1">
                  <c:v>lubelskie</c:v>
                </c:pt>
                <c:pt idx="2">
                  <c:v>małopolskie</c:v>
                </c:pt>
                <c:pt idx="3">
                  <c:v>mazowieckie</c:v>
                </c:pt>
                <c:pt idx="4">
                  <c:v>świętokrzyskie</c:v>
                </c:pt>
              </c:strCache>
            </c:strRef>
          </c:cat>
          <c:val>
            <c:numRef>
              <c:f>Arkusz1!$E$8:$I$8</c:f>
              <c:numCache>
                <c:formatCode>General</c:formatCode>
                <c:ptCount val="5"/>
                <c:pt idx="0">
                  <c:v>0</c:v>
                </c:pt>
                <c:pt idx="1">
                  <c:v>12</c:v>
                </c:pt>
                <c:pt idx="2">
                  <c:v>0</c:v>
                </c:pt>
                <c:pt idx="3">
                  <c:v>0</c:v>
                </c:pt>
                <c:pt idx="4">
                  <c:v>24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1078784"/>
        <c:axId val="151080320"/>
      </c:barChart>
      <c:catAx>
        <c:axId val="1510787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pl-PL"/>
          </a:p>
        </c:txPr>
        <c:crossAx val="151080320"/>
        <c:crosses val="autoZero"/>
        <c:auto val="1"/>
        <c:lblAlgn val="ctr"/>
        <c:lblOffset val="100"/>
        <c:noMultiLvlLbl val="0"/>
      </c:catAx>
      <c:valAx>
        <c:axId val="1510803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1078784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8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>
          <a:latin typeface="Trebuchet MS" pitchFamily="34" charset="0"/>
        </a:defRPr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pl-PL" sz="1600" dirty="0" smtClean="0">
                <a:solidFill>
                  <a:schemeClr val="tx2"/>
                </a:solidFill>
              </a:rPr>
              <a:t>Występowanie </a:t>
            </a:r>
            <a:r>
              <a:rPr lang="en-US" sz="1600" dirty="0" smtClean="0">
                <a:solidFill>
                  <a:schemeClr val="tx2"/>
                </a:solidFill>
              </a:rPr>
              <a:t>a</a:t>
            </a:r>
            <a:r>
              <a:rPr lang="pl-PL" sz="1600" dirty="0" err="1">
                <a:solidFill>
                  <a:schemeClr val="tx2"/>
                </a:solidFill>
              </a:rPr>
              <a:t>nty</a:t>
            </a:r>
            <a:r>
              <a:rPr lang="en-US" sz="1600" dirty="0" smtClean="0">
                <a:solidFill>
                  <a:schemeClr val="tx2"/>
                </a:solidFill>
              </a:rPr>
              <a:t>-HCV</a:t>
            </a:r>
            <a:r>
              <a:rPr lang="pl-PL" sz="1600" dirty="0" smtClean="0">
                <a:solidFill>
                  <a:schemeClr val="tx2"/>
                </a:solidFill>
              </a:rPr>
              <a:t>,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pl-PL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%</a:t>
            </a:r>
            <a:endParaRPr lang="en-US" sz="1600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5989588801399824"/>
          <c:y val="2.8114399778807312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'Wykresy pr 3.'!$C$5</c:f>
              <c:strCache>
                <c:ptCount val="1"/>
                <c:pt idx="0">
                  <c:v>a-HCV prevalence %</c:v>
                </c:pt>
              </c:strCache>
            </c:strRef>
          </c:tx>
          <c:spPr>
            <a:ln w="6350">
              <a:noFill/>
            </a:ln>
          </c:spPr>
          <c:marker>
            <c:symbol val="diamond"/>
            <c:size val="8"/>
            <c:spPr>
              <a:solidFill>
                <a:schemeClr val="tx2"/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'Wykresy pr 3.'!$G$6:$G$10</c:f>
                <c:numCache>
                  <c:formatCode>General</c:formatCode>
                  <c:ptCount val="5"/>
                  <c:pt idx="0">
                    <c:v>0.7</c:v>
                  </c:pt>
                  <c:pt idx="1">
                    <c:v>0.45000000000000007</c:v>
                  </c:pt>
                  <c:pt idx="2">
                    <c:v>0.59999999999999987</c:v>
                  </c:pt>
                  <c:pt idx="3">
                    <c:v>0.72000000000000008</c:v>
                  </c:pt>
                  <c:pt idx="4">
                    <c:v>1.9000000000000001</c:v>
                  </c:pt>
                </c:numCache>
              </c:numRef>
            </c:plus>
            <c:minus>
              <c:numRef>
                <c:f>'Wykresy pr 3.'!$F$6:$F$10</c:f>
                <c:numCache>
                  <c:formatCode>General</c:formatCode>
                  <c:ptCount val="5"/>
                  <c:pt idx="0">
                    <c:v>0.4</c:v>
                  </c:pt>
                  <c:pt idx="1">
                    <c:v>0.35</c:v>
                  </c:pt>
                  <c:pt idx="2">
                    <c:v>0.4</c:v>
                  </c:pt>
                  <c:pt idx="3">
                    <c:v>0.27999999999999997</c:v>
                  </c:pt>
                  <c:pt idx="4">
                    <c:v>0.6</c:v>
                  </c:pt>
                </c:numCache>
              </c:numRef>
            </c:minus>
            <c:spPr>
              <a:ln w="15875">
                <a:solidFill>
                  <a:schemeClr val="tx2"/>
                </a:solidFill>
                <a:headEnd w="lg" len="med"/>
              </a:ln>
            </c:spPr>
          </c:errBars>
          <c:cat>
            <c:strRef>
              <c:f>'Wykresy pr 3.'!$B$6:$B$10</c:f>
              <c:strCache>
                <c:ptCount val="5"/>
                <c:pt idx="0">
                  <c:v>15-24</c:v>
                </c:pt>
                <c:pt idx="1">
                  <c:v>25-29</c:v>
                </c:pt>
                <c:pt idx="2">
                  <c:v>30-34</c:v>
                </c:pt>
                <c:pt idx="3">
                  <c:v>35-39</c:v>
                </c:pt>
                <c:pt idx="4">
                  <c:v>40-54</c:v>
                </c:pt>
              </c:strCache>
            </c:strRef>
          </c:cat>
          <c:val>
            <c:numRef>
              <c:f>'Wykresy pr 3.'!$C$6:$C$10</c:f>
              <c:numCache>
                <c:formatCode>General</c:formatCode>
                <c:ptCount val="5"/>
                <c:pt idx="0">
                  <c:v>1</c:v>
                </c:pt>
                <c:pt idx="1">
                  <c:v>0.85</c:v>
                </c:pt>
                <c:pt idx="2">
                  <c:v>1.3</c:v>
                </c:pt>
                <c:pt idx="3">
                  <c:v>0.57999999999999996</c:v>
                </c:pt>
                <c:pt idx="4">
                  <c:v>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113088"/>
        <c:axId val="151172608"/>
      </c:lineChart>
      <c:catAx>
        <c:axId val="151113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pl-PL" sz="1400" dirty="0"/>
                  <a:t>Grupy wieku</a:t>
                </a:r>
              </a:p>
            </c:rich>
          </c:tx>
          <c:layout>
            <c:manualLayout>
              <c:xMode val="edge"/>
              <c:yMode val="edge"/>
              <c:x val="0.44149318168146634"/>
              <c:y val="0.9279541137623389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 sz="1400"/>
            </a:pPr>
            <a:endParaRPr lang="pl-PL"/>
          </a:p>
        </c:txPr>
        <c:crossAx val="151172608"/>
        <c:crosses val="autoZero"/>
        <c:auto val="1"/>
        <c:lblAlgn val="ctr"/>
        <c:lblOffset val="100"/>
        <c:noMultiLvlLbl val="0"/>
      </c:catAx>
      <c:valAx>
        <c:axId val="151172608"/>
        <c:scaling>
          <c:orientation val="minMax"/>
          <c:max val="2.8"/>
          <c:min val="0"/>
        </c:scaling>
        <c:delete val="0"/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n-US" sz="1400"/>
                  <a:t>%</a:t>
                </a:r>
              </a:p>
            </c:rich>
          </c:tx>
          <c:layout>
            <c:manualLayout>
              <c:xMode val="edge"/>
              <c:yMode val="edge"/>
              <c:x val="7.2222222222222215E-2"/>
              <c:y val="7.505960493073322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pl-PL"/>
          </a:p>
        </c:txPr>
        <c:crossAx val="151113088"/>
        <c:crosses val="autoZero"/>
        <c:crossBetween val="between"/>
      </c:valAx>
      <c:spPr>
        <a:solidFill>
          <a:sysClr val="window" lastClr="FFFFFF"/>
        </a:solidFill>
      </c:spPr>
    </c:plotArea>
    <c:plotVisOnly val="1"/>
    <c:dispBlanksAs val="gap"/>
    <c:showDLblsOverMax val="0"/>
  </c:chart>
  <c:spPr>
    <a:solidFill>
      <a:sysClr val="window" lastClr="FFFFFF">
        <a:lumMod val="85000"/>
      </a:sysClr>
    </a:soli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l-PL" sz="1680" b="1" i="0" u="none" strike="noStrike" baseline="0" dirty="0" smtClean="0">
                <a:effectLst/>
              </a:rPr>
              <a:t>Występowanie </a:t>
            </a:r>
            <a:r>
              <a:rPr lang="en-US" dirty="0" smtClean="0"/>
              <a:t>HCV-RNA</a:t>
            </a:r>
            <a:r>
              <a:rPr lang="pl-PL" dirty="0" smtClean="0"/>
              <a:t>,</a:t>
            </a:r>
            <a:r>
              <a:rPr lang="en-US" dirty="0" smtClean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6601549926103346"/>
          <c:y val="1.423295069581879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049030228981565"/>
          <c:y val="8.8041855513650874E-2"/>
          <c:w val="0.82212520243480214"/>
          <c:h val="0.70273224274713675"/>
        </c:manualLayout>
      </c:layout>
      <c:lineChart>
        <c:grouping val="standard"/>
        <c:varyColors val="0"/>
        <c:ser>
          <c:idx val="0"/>
          <c:order val="0"/>
          <c:tx>
            <c:strRef>
              <c:f>'Wykresy pr 3.'!$C$14</c:f>
              <c:strCache>
                <c:ptCount val="1"/>
                <c:pt idx="0">
                  <c:v>HCV-RNA prevalence %</c:v>
                </c:pt>
              </c:strCache>
            </c:strRef>
          </c:tx>
          <c:spPr>
            <a:ln w="6350"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  <a:ln w="6350"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'Wykresy pr 3.'!$G$15:$G$19</c:f>
                <c:numCache>
                  <c:formatCode>General</c:formatCode>
                  <c:ptCount val="5"/>
                  <c:pt idx="0">
                    <c:v>0.39999999999999997</c:v>
                  </c:pt>
                  <c:pt idx="1">
                    <c:v>0.29000000000000004</c:v>
                  </c:pt>
                  <c:pt idx="2">
                    <c:v>0.4</c:v>
                  </c:pt>
                  <c:pt idx="3">
                    <c:v>0.60000000000000009</c:v>
                  </c:pt>
                  <c:pt idx="4">
                    <c:v>1.3</c:v>
                  </c:pt>
                </c:numCache>
              </c:numRef>
            </c:plus>
            <c:minus>
              <c:numRef>
                <c:f>'Wykresy pr 3.'!$F$15:$F$19</c:f>
                <c:numCache>
                  <c:formatCode>General</c:formatCode>
                  <c:ptCount val="5"/>
                  <c:pt idx="0">
                    <c:v>0.1</c:v>
                  </c:pt>
                  <c:pt idx="1">
                    <c:v>0.10999999999999999</c:v>
                  </c:pt>
                  <c:pt idx="2">
                    <c:v>0.3</c:v>
                  </c:pt>
                  <c:pt idx="3">
                    <c:v>0.3</c:v>
                  </c:pt>
                  <c:pt idx="4">
                    <c:v>0</c:v>
                  </c:pt>
                </c:numCache>
              </c:numRef>
            </c:minus>
            <c:spPr>
              <a:ln w="12700">
                <a:solidFill>
                  <a:schemeClr val="tx2"/>
                </a:solidFill>
                <a:headEnd w="lg" len="med"/>
                <a:tailEnd w="lg" len="med"/>
              </a:ln>
            </c:spPr>
          </c:errBars>
          <c:cat>
            <c:strRef>
              <c:f>'Wykresy pr 3.'!$B$15:$B$19</c:f>
              <c:strCache>
                <c:ptCount val="5"/>
                <c:pt idx="0">
                  <c:v>15-24</c:v>
                </c:pt>
                <c:pt idx="1">
                  <c:v>25-29</c:v>
                </c:pt>
                <c:pt idx="2">
                  <c:v>30-34</c:v>
                </c:pt>
                <c:pt idx="3">
                  <c:v>35-39</c:v>
                </c:pt>
                <c:pt idx="4">
                  <c:v>40-54</c:v>
                </c:pt>
              </c:strCache>
            </c:strRef>
          </c:cat>
          <c:val>
            <c:numRef>
              <c:f>'Wykresy pr 3.'!$C$15:$C$19</c:f>
              <c:numCache>
                <c:formatCode>General</c:formatCode>
                <c:ptCount val="5"/>
                <c:pt idx="0">
                  <c:v>0.2</c:v>
                </c:pt>
                <c:pt idx="1">
                  <c:v>0.21</c:v>
                </c:pt>
                <c:pt idx="2">
                  <c:v>0.5</c:v>
                </c:pt>
                <c:pt idx="3">
                  <c:v>0.5</c:v>
                </c:pt>
                <c:pt idx="4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027968"/>
        <c:axId val="161042432"/>
      </c:lineChart>
      <c:catAx>
        <c:axId val="161027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Grupy wieku</a:t>
                </a:r>
              </a:p>
            </c:rich>
          </c:tx>
          <c:layout>
            <c:manualLayout>
              <c:xMode val="edge"/>
              <c:yMode val="edge"/>
              <c:x val="0.40806183090645409"/>
              <c:y val="0.9273726144454409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61042432"/>
        <c:crosses val="autoZero"/>
        <c:auto val="1"/>
        <c:lblAlgn val="ctr"/>
        <c:lblOffset val="100"/>
        <c:noMultiLvlLbl val="0"/>
      </c:catAx>
      <c:valAx>
        <c:axId val="161042432"/>
        <c:scaling>
          <c:orientation val="minMax"/>
          <c:max val="1.4"/>
          <c:min val="0"/>
        </c:scaling>
        <c:delete val="0"/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pl-PL"/>
                  <a:t>%</a:t>
                </a:r>
              </a:p>
            </c:rich>
          </c:tx>
          <c:layout>
            <c:manualLayout>
              <c:xMode val="edge"/>
              <c:yMode val="edge"/>
              <c:x val="4.0957322229798407E-2"/>
              <c:y val="5.0248739043469617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1027968"/>
        <c:crosses val="autoZero"/>
        <c:crossBetween val="between"/>
      </c:valAx>
      <c:spPr>
        <a:solidFill>
          <a:sysClr val="window" lastClr="FFFFFF"/>
        </a:solidFill>
      </c:spPr>
    </c:plotArea>
    <c:plotVisOnly val="1"/>
    <c:dispBlanksAs val="gap"/>
    <c:showDLblsOverMax val="0"/>
  </c:chart>
  <c:spPr>
    <a:solidFill>
      <a:sysClr val="window" lastClr="FFFFFF">
        <a:lumMod val="85000"/>
      </a:sysClr>
    </a:solidFill>
  </c:spPr>
  <c:txPr>
    <a:bodyPr/>
    <a:lstStyle/>
    <a:p>
      <a:pPr>
        <a:defRPr sz="1400"/>
      </a:pPr>
      <a:endParaRPr lang="pl-PL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3B786-E015-4C3E-A552-E3F47E32E07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3F293AC-05BC-4936-997A-CA67A9E5E06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26 350 zaproszeń</a:t>
          </a:r>
        </a:p>
      </dgm:t>
    </dgm:pt>
    <dgm:pt modelId="{01C1B860-5789-478B-84F6-62DA1D8B30FC}" type="parTrans" cxnId="{EE8EF65D-6021-4E2B-B957-D99D8B934C20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0FF52FA7-5C83-4ED5-A9FA-B6E1060217FF}" type="sibTrans" cxnId="{EE8EF65D-6021-4E2B-B957-D99D8B934C20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A9001244-7AC9-4815-A41C-14C7D31F86C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22 456  zgód</a:t>
          </a:r>
        </a:p>
      </dgm:t>
    </dgm:pt>
    <dgm:pt modelId="{AB6A38F4-0C07-4121-B0D8-586207683611}" type="parTrans" cxnId="{FBD8596C-88C4-42D2-B8AD-762CE15ACD54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C0545BC0-DA8D-4056-84DB-07817A445445}" type="sibTrans" cxnId="{FBD8596C-88C4-42D2-B8AD-762CE15ACD54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264F8156-4268-4F5F-BB18-2638D43503D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22 370 zbadanych</a:t>
          </a:r>
        </a:p>
      </dgm:t>
    </dgm:pt>
    <dgm:pt modelId="{775049E6-C366-408A-95C2-E9E694D6E4A4}" type="parTrans" cxnId="{9F9669D9-57A6-44D4-BB61-AD3E4A6F0521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78E83613-71E1-4DE5-B8DD-CD25F3021063}" type="sibTrans" cxnId="{9F9669D9-57A6-44D4-BB61-AD3E4A6F0521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1F147C43-EA97-405F-BEE1-CA22F0B557A9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243 anty-HCV +</a:t>
          </a:r>
        </a:p>
      </dgm:t>
    </dgm:pt>
    <dgm:pt modelId="{2B318ACA-BAD9-4388-BD58-E9F8F5F4CE9C}" type="parTrans" cxnId="{30325805-0380-4004-A409-D3A2CEF8933F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E56AC10D-932B-45DD-A22C-0146BB9144A7}" type="sibTrans" cxnId="{30325805-0380-4004-A409-D3A2CEF8933F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8929D479-FE11-4D8D-92FC-3344B3B26B86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105 HCV-RNA +</a:t>
          </a:r>
        </a:p>
      </dgm:t>
    </dgm:pt>
    <dgm:pt modelId="{4C0AF34B-FBAB-444A-8730-0130D0EFFC01}" type="parTrans" cxnId="{9C8D38D0-34F3-4A96-BE7E-A24E32D43E0A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30101C58-35BA-49E1-A612-485CC70C5BF4}" type="sibTrans" cxnId="{9C8D38D0-34F3-4A96-BE7E-A24E32D43E0A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30E23546-DD0B-4FAD-87F3-936761702FA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240 zbadanych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domowników</a:t>
          </a:r>
        </a:p>
      </dgm:t>
    </dgm:pt>
    <dgm:pt modelId="{BE32672B-C6C8-4BA5-8DC8-E7BF64821381}" type="parTrans" cxnId="{8FCE5820-3F47-427A-9506-A395AEB0F9B9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A42E3763-EA0D-4B89-AE2F-88A816C6F3AB}" type="sibTrans" cxnId="{8FCE5820-3F47-427A-9506-A395AEB0F9B9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20050745-9E97-4109-8FD5-320F024C743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rebuchet MS" panose="020B0603020202020204" pitchFamily="34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 HCV-RNA +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rebuchet MS" panose="020B0603020202020204" pitchFamily="34" charset="0"/>
            <a:cs typeface="Arial" panose="020B0604020202020204" pitchFamily="34" charset="0"/>
          </a:endParaRPr>
        </a:p>
      </dgm:t>
    </dgm:pt>
    <dgm:pt modelId="{E482FDE8-64BC-47F9-BCCF-BB97FCD118DC}" type="parTrans" cxnId="{8E864444-FE29-4257-977B-0B190CC97335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4629566B-93E2-4D31-AEE9-1EEF632FF174}" type="sibTrans" cxnId="{8E864444-FE29-4257-977B-0B190CC97335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279F205F-5A7D-486F-90E2-2F07B4D77FDC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138 HCV-RNA -</a:t>
          </a:r>
        </a:p>
      </dgm:t>
    </dgm:pt>
    <dgm:pt modelId="{B012B088-2743-449D-BEE9-93ED9ED0CEBD}" type="parTrans" cxnId="{370830FB-6B58-4537-A4B7-16DE99652163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0E4374E9-C48C-459E-9233-0FF78B7F1113}" type="sibTrans" cxnId="{370830FB-6B58-4537-A4B7-16DE99652163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C16BE9E8-BB24-4DB3-B307-FF29E1D17AEC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22 127 ujemnych</a:t>
          </a:r>
        </a:p>
      </dgm:t>
    </dgm:pt>
    <dgm:pt modelId="{86729053-B7D9-49F3-A68D-1B854EF4D222}" type="parTrans" cxnId="{D9B60C16-A7BC-49FC-8562-EFFA50A43BA6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FB7D8E56-4F1B-4E70-9F96-ED629A8EFBBC}" type="sibTrans" cxnId="{D9B60C16-A7BC-49FC-8562-EFFA50A43BA6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E8D8B3FF-3619-463E-981E-0E21F616D58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3 894 odmów</a:t>
          </a:r>
        </a:p>
      </dgm:t>
    </dgm:pt>
    <dgm:pt modelId="{B714677B-6DEB-412C-B132-0FC76D25843A}" type="parTrans" cxnId="{3D55B6E3-2DD8-471D-9AF9-490C4A231199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2BDA9D59-81AB-4BB8-8B79-F64E30F84C34}" type="sibTrans" cxnId="{3D55B6E3-2DD8-471D-9AF9-490C4A231199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7E66B5C1-C128-4E99-A17C-7CD513935F59}" type="pres">
      <dgm:prSet presAssocID="{CED3B786-E015-4C3E-A552-E3F47E32E0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3F80C15-E408-46B6-9999-6A23C28A5566}" type="pres">
      <dgm:prSet presAssocID="{03F293AC-05BC-4936-997A-CA67A9E5E068}" presName="hierRoot1" presStyleCnt="0">
        <dgm:presLayoutVars>
          <dgm:hierBranch/>
        </dgm:presLayoutVars>
      </dgm:prSet>
      <dgm:spPr/>
    </dgm:pt>
    <dgm:pt modelId="{BD62FBB6-04D3-4614-B4DF-3C0EC509C714}" type="pres">
      <dgm:prSet presAssocID="{03F293AC-05BC-4936-997A-CA67A9E5E068}" presName="rootComposite1" presStyleCnt="0"/>
      <dgm:spPr/>
    </dgm:pt>
    <dgm:pt modelId="{B9E747AC-D65C-4495-A7A6-F24E04F7B1F5}" type="pres">
      <dgm:prSet presAssocID="{03F293AC-05BC-4936-997A-CA67A9E5E068}" presName="rootText1" presStyleLbl="node0" presStyleIdx="0" presStyleCnt="1" custScaleX="14094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A70DB8E-78F9-450B-B963-1370AE5B986E}" type="pres">
      <dgm:prSet presAssocID="{03F293AC-05BC-4936-997A-CA67A9E5E068}" presName="rootConnector1" presStyleLbl="node1" presStyleIdx="0" presStyleCnt="0"/>
      <dgm:spPr/>
      <dgm:t>
        <a:bodyPr/>
        <a:lstStyle/>
        <a:p>
          <a:endParaRPr lang="pl-PL"/>
        </a:p>
      </dgm:t>
    </dgm:pt>
    <dgm:pt modelId="{BB2B85E9-30C0-4244-BC76-3767C67A27FA}" type="pres">
      <dgm:prSet presAssocID="{03F293AC-05BC-4936-997A-CA67A9E5E068}" presName="hierChild2" presStyleCnt="0"/>
      <dgm:spPr/>
    </dgm:pt>
    <dgm:pt modelId="{F9C654C0-592C-4182-869D-C6C42740C596}" type="pres">
      <dgm:prSet presAssocID="{AB6A38F4-0C07-4121-B0D8-586207683611}" presName="Name35" presStyleLbl="parChTrans1D2" presStyleIdx="0" presStyleCnt="2"/>
      <dgm:spPr/>
      <dgm:t>
        <a:bodyPr/>
        <a:lstStyle/>
        <a:p>
          <a:endParaRPr lang="pl-PL"/>
        </a:p>
      </dgm:t>
    </dgm:pt>
    <dgm:pt modelId="{10BA2C09-0599-4BE5-8548-ABAB894A231A}" type="pres">
      <dgm:prSet presAssocID="{A9001244-7AC9-4815-A41C-14C7D31F86CD}" presName="hierRoot2" presStyleCnt="0">
        <dgm:presLayoutVars>
          <dgm:hierBranch/>
        </dgm:presLayoutVars>
      </dgm:prSet>
      <dgm:spPr/>
    </dgm:pt>
    <dgm:pt modelId="{5840012B-DDA1-42AE-B758-EC42F32AA927}" type="pres">
      <dgm:prSet presAssocID="{A9001244-7AC9-4815-A41C-14C7D31F86CD}" presName="rootComposite" presStyleCnt="0"/>
      <dgm:spPr/>
    </dgm:pt>
    <dgm:pt modelId="{BD50F1CD-E9FA-46FC-A93E-959A876733BA}" type="pres">
      <dgm:prSet presAssocID="{A9001244-7AC9-4815-A41C-14C7D31F86C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09492C7-074F-4BEA-82F5-2054D9D64150}" type="pres">
      <dgm:prSet presAssocID="{A9001244-7AC9-4815-A41C-14C7D31F86CD}" presName="rootConnector" presStyleLbl="node2" presStyleIdx="0" presStyleCnt="2"/>
      <dgm:spPr/>
      <dgm:t>
        <a:bodyPr/>
        <a:lstStyle/>
        <a:p>
          <a:endParaRPr lang="pl-PL"/>
        </a:p>
      </dgm:t>
    </dgm:pt>
    <dgm:pt modelId="{64B26841-5A1E-46EB-A9EA-FF7F88E89DAE}" type="pres">
      <dgm:prSet presAssocID="{A9001244-7AC9-4815-A41C-14C7D31F86CD}" presName="hierChild4" presStyleCnt="0"/>
      <dgm:spPr/>
    </dgm:pt>
    <dgm:pt modelId="{350E8E46-B5D6-4B41-A54C-8730325D5211}" type="pres">
      <dgm:prSet presAssocID="{775049E6-C366-408A-95C2-E9E694D6E4A4}" presName="Name35" presStyleLbl="parChTrans1D3" presStyleIdx="0" presStyleCnt="1"/>
      <dgm:spPr/>
      <dgm:t>
        <a:bodyPr/>
        <a:lstStyle/>
        <a:p>
          <a:endParaRPr lang="pl-PL"/>
        </a:p>
      </dgm:t>
    </dgm:pt>
    <dgm:pt modelId="{BAE8AD9B-ABED-424C-8073-590BAD1477AD}" type="pres">
      <dgm:prSet presAssocID="{264F8156-4268-4F5F-BB18-2638D43503D6}" presName="hierRoot2" presStyleCnt="0">
        <dgm:presLayoutVars>
          <dgm:hierBranch val="r"/>
        </dgm:presLayoutVars>
      </dgm:prSet>
      <dgm:spPr/>
    </dgm:pt>
    <dgm:pt modelId="{B3313DE6-66E9-4F53-B626-EBB3C8942DDD}" type="pres">
      <dgm:prSet presAssocID="{264F8156-4268-4F5F-BB18-2638D43503D6}" presName="rootComposite" presStyleCnt="0"/>
      <dgm:spPr/>
    </dgm:pt>
    <dgm:pt modelId="{B457AFD1-B3B3-4CF7-B1DE-34B70917E904}" type="pres">
      <dgm:prSet presAssocID="{264F8156-4268-4F5F-BB18-2638D43503D6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CB1E710-D626-40FE-B28D-63ABF83D143B}" type="pres">
      <dgm:prSet presAssocID="{264F8156-4268-4F5F-BB18-2638D43503D6}" presName="rootConnector" presStyleLbl="node3" presStyleIdx="0" presStyleCnt="1"/>
      <dgm:spPr/>
      <dgm:t>
        <a:bodyPr/>
        <a:lstStyle/>
        <a:p>
          <a:endParaRPr lang="pl-PL"/>
        </a:p>
      </dgm:t>
    </dgm:pt>
    <dgm:pt modelId="{FF4C993F-C681-4C7E-BB4D-F70849232B74}" type="pres">
      <dgm:prSet presAssocID="{264F8156-4268-4F5F-BB18-2638D43503D6}" presName="hierChild4" presStyleCnt="0"/>
      <dgm:spPr/>
    </dgm:pt>
    <dgm:pt modelId="{C9C5266E-6FD3-4C68-9D01-008722E3EA1F}" type="pres">
      <dgm:prSet presAssocID="{264F8156-4268-4F5F-BB18-2638D43503D6}" presName="hierChild5" presStyleCnt="0"/>
      <dgm:spPr/>
    </dgm:pt>
    <dgm:pt modelId="{87995953-9960-4156-A855-009D84239D57}" type="pres">
      <dgm:prSet presAssocID="{2B318ACA-BAD9-4388-BD58-E9F8F5F4CE9C}" presName="Name111" presStyleLbl="parChTrans1D4" presStyleIdx="0" presStyleCnt="6"/>
      <dgm:spPr/>
      <dgm:t>
        <a:bodyPr/>
        <a:lstStyle/>
        <a:p>
          <a:endParaRPr lang="pl-PL"/>
        </a:p>
      </dgm:t>
    </dgm:pt>
    <dgm:pt modelId="{0AE3CDE9-2862-468F-9618-11A8F8BC8AC7}" type="pres">
      <dgm:prSet presAssocID="{1F147C43-EA97-405F-BEE1-CA22F0B557A9}" presName="hierRoot3" presStyleCnt="0">
        <dgm:presLayoutVars>
          <dgm:hierBranch/>
        </dgm:presLayoutVars>
      </dgm:prSet>
      <dgm:spPr/>
    </dgm:pt>
    <dgm:pt modelId="{A9AB9077-4643-4741-BE32-9C0EDBA0C0E2}" type="pres">
      <dgm:prSet presAssocID="{1F147C43-EA97-405F-BEE1-CA22F0B557A9}" presName="rootComposite3" presStyleCnt="0"/>
      <dgm:spPr/>
    </dgm:pt>
    <dgm:pt modelId="{915F3E18-EF87-49A3-A0E2-A7BD9E4A1171}" type="pres">
      <dgm:prSet presAssocID="{1F147C43-EA97-405F-BEE1-CA22F0B557A9}" presName="rootText3" presStyleLbl="asst3" presStyleIdx="0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2CF936B-9C1D-4D21-8296-02545471C352}" type="pres">
      <dgm:prSet presAssocID="{1F147C43-EA97-405F-BEE1-CA22F0B557A9}" presName="rootConnector3" presStyleLbl="asst3" presStyleIdx="0" presStyleCnt="4"/>
      <dgm:spPr/>
      <dgm:t>
        <a:bodyPr/>
        <a:lstStyle/>
        <a:p>
          <a:endParaRPr lang="pl-PL"/>
        </a:p>
      </dgm:t>
    </dgm:pt>
    <dgm:pt modelId="{0B164081-731A-4FD4-9FB6-42CED486D33C}" type="pres">
      <dgm:prSet presAssocID="{1F147C43-EA97-405F-BEE1-CA22F0B557A9}" presName="hierChild6" presStyleCnt="0"/>
      <dgm:spPr/>
    </dgm:pt>
    <dgm:pt modelId="{C04C81B9-A096-4ED0-A499-1CC4858E78D9}" type="pres">
      <dgm:prSet presAssocID="{1F147C43-EA97-405F-BEE1-CA22F0B557A9}" presName="hierChild7" presStyleCnt="0"/>
      <dgm:spPr/>
    </dgm:pt>
    <dgm:pt modelId="{8A336C7D-3A80-4631-B21B-DAB664ED9908}" type="pres">
      <dgm:prSet presAssocID="{4C0AF34B-FBAB-444A-8730-0130D0EFFC01}" presName="Name111" presStyleLbl="parChTrans1D4" presStyleIdx="1" presStyleCnt="6"/>
      <dgm:spPr/>
      <dgm:t>
        <a:bodyPr/>
        <a:lstStyle/>
        <a:p>
          <a:endParaRPr lang="pl-PL"/>
        </a:p>
      </dgm:t>
    </dgm:pt>
    <dgm:pt modelId="{DA5D50CC-C1E3-4649-BFB5-ECF361E129E9}" type="pres">
      <dgm:prSet presAssocID="{8929D479-FE11-4D8D-92FC-3344B3B26B86}" presName="hierRoot3" presStyleCnt="0">
        <dgm:presLayoutVars>
          <dgm:hierBranch/>
        </dgm:presLayoutVars>
      </dgm:prSet>
      <dgm:spPr/>
    </dgm:pt>
    <dgm:pt modelId="{A481538C-31DD-422F-B6CB-540061001C64}" type="pres">
      <dgm:prSet presAssocID="{8929D479-FE11-4D8D-92FC-3344B3B26B86}" presName="rootComposite3" presStyleCnt="0"/>
      <dgm:spPr/>
    </dgm:pt>
    <dgm:pt modelId="{8A502A98-7325-49C5-98CF-11F170C77ED2}" type="pres">
      <dgm:prSet presAssocID="{8929D479-FE11-4D8D-92FC-3344B3B26B86}" presName="rootText3" presStyleLbl="asst3" presStyleIdx="1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AD36B12-C314-417C-96ED-993803DCC366}" type="pres">
      <dgm:prSet presAssocID="{8929D479-FE11-4D8D-92FC-3344B3B26B86}" presName="rootConnector3" presStyleLbl="asst3" presStyleIdx="1" presStyleCnt="4"/>
      <dgm:spPr/>
      <dgm:t>
        <a:bodyPr/>
        <a:lstStyle/>
        <a:p>
          <a:endParaRPr lang="pl-PL"/>
        </a:p>
      </dgm:t>
    </dgm:pt>
    <dgm:pt modelId="{1D438D97-C062-4D4B-B220-711ADD63A114}" type="pres">
      <dgm:prSet presAssocID="{8929D479-FE11-4D8D-92FC-3344B3B26B86}" presName="hierChild6" presStyleCnt="0"/>
      <dgm:spPr/>
    </dgm:pt>
    <dgm:pt modelId="{F52A8E08-EF6B-425E-B03E-3FFF5EE10811}" type="pres">
      <dgm:prSet presAssocID="{BE32672B-C6C8-4BA5-8DC8-E7BF64821381}" presName="Name35" presStyleLbl="parChTrans1D4" presStyleIdx="2" presStyleCnt="6"/>
      <dgm:spPr/>
      <dgm:t>
        <a:bodyPr/>
        <a:lstStyle/>
        <a:p>
          <a:endParaRPr lang="pl-PL"/>
        </a:p>
      </dgm:t>
    </dgm:pt>
    <dgm:pt modelId="{60AA9BA0-3417-4B3C-B541-4BAAAE3E0579}" type="pres">
      <dgm:prSet presAssocID="{30E23546-DD0B-4FAD-87F3-936761702FA8}" presName="hierRoot2" presStyleCnt="0">
        <dgm:presLayoutVars>
          <dgm:hierBranch val="r"/>
        </dgm:presLayoutVars>
      </dgm:prSet>
      <dgm:spPr/>
    </dgm:pt>
    <dgm:pt modelId="{27DBD9D5-A523-404A-A710-9FD017610386}" type="pres">
      <dgm:prSet presAssocID="{30E23546-DD0B-4FAD-87F3-936761702FA8}" presName="rootComposite" presStyleCnt="0"/>
      <dgm:spPr/>
    </dgm:pt>
    <dgm:pt modelId="{82EB09DD-103E-4FAB-AA26-502688C2BEA6}" type="pres">
      <dgm:prSet presAssocID="{30E23546-DD0B-4FAD-87F3-936761702FA8}" presName="rootText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710B0B5-2547-499A-916B-FD3C4050C4E3}" type="pres">
      <dgm:prSet presAssocID="{30E23546-DD0B-4FAD-87F3-936761702FA8}" presName="rootConnector" presStyleLbl="node4" presStyleIdx="0" presStyleCnt="2"/>
      <dgm:spPr/>
      <dgm:t>
        <a:bodyPr/>
        <a:lstStyle/>
        <a:p>
          <a:endParaRPr lang="pl-PL"/>
        </a:p>
      </dgm:t>
    </dgm:pt>
    <dgm:pt modelId="{72CD2EEA-ED3B-416E-B540-04080C237B6B}" type="pres">
      <dgm:prSet presAssocID="{30E23546-DD0B-4FAD-87F3-936761702FA8}" presName="hierChild4" presStyleCnt="0"/>
      <dgm:spPr/>
    </dgm:pt>
    <dgm:pt modelId="{6B121E4C-0B49-43D8-853E-D81847273AA4}" type="pres">
      <dgm:prSet presAssocID="{E482FDE8-64BC-47F9-BCCF-BB97FCD118DC}" presName="Name50" presStyleLbl="parChTrans1D4" presStyleIdx="3" presStyleCnt="6"/>
      <dgm:spPr/>
      <dgm:t>
        <a:bodyPr/>
        <a:lstStyle/>
        <a:p>
          <a:endParaRPr lang="pl-PL"/>
        </a:p>
      </dgm:t>
    </dgm:pt>
    <dgm:pt modelId="{137B609D-CA01-48C6-9236-9CBE8EC37D09}" type="pres">
      <dgm:prSet presAssocID="{20050745-9E97-4109-8FD5-320F024C7437}" presName="hierRoot2" presStyleCnt="0">
        <dgm:presLayoutVars>
          <dgm:hierBranch val="r"/>
        </dgm:presLayoutVars>
      </dgm:prSet>
      <dgm:spPr/>
    </dgm:pt>
    <dgm:pt modelId="{8BA02876-C744-4849-BE99-ED4EDF2DF751}" type="pres">
      <dgm:prSet presAssocID="{20050745-9E97-4109-8FD5-320F024C7437}" presName="rootComposite" presStyleCnt="0"/>
      <dgm:spPr/>
    </dgm:pt>
    <dgm:pt modelId="{66B1D567-18C3-4A20-BB0F-D9032211F579}" type="pres">
      <dgm:prSet presAssocID="{20050745-9E97-4109-8FD5-320F024C7437}" presName="rootText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E21061C-FED7-4735-A1AC-8793F4AED24E}" type="pres">
      <dgm:prSet presAssocID="{20050745-9E97-4109-8FD5-320F024C7437}" presName="rootConnector" presStyleLbl="node4" presStyleIdx="1" presStyleCnt="2"/>
      <dgm:spPr/>
      <dgm:t>
        <a:bodyPr/>
        <a:lstStyle/>
        <a:p>
          <a:endParaRPr lang="pl-PL"/>
        </a:p>
      </dgm:t>
    </dgm:pt>
    <dgm:pt modelId="{4F19A551-7B20-4597-B153-BCA47B10DBC7}" type="pres">
      <dgm:prSet presAssocID="{20050745-9E97-4109-8FD5-320F024C7437}" presName="hierChild4" presStyleCnt="0"/>
      <dgm:spPr/>
    </dgm:pt>
    <dgm:pt modelId="{F668E5B4-1E52-4620-9F80-D5EDB5059351}" type="pres">
      <dgm:prSet presAssocID="{20050745-9E97-4109-8FD5-320F024C7437}" presName="hierChild5" presStyleCnt="0"/>
      <dgm:spPr/>
    </dgm:pt>
    <dgm:pt modelId="{75CB5C4D-0D86-43E4-9DB8-00D412A9F705}" type="pres">
      <dgm:prSet presAssocID="{30E23546-DD0B-4FAD-87F3-936761702FA8}" presName="hierChild5" presStyleCnt="0"/>
      <dgm:spPr/>
    </dgm:pt>
    <dgm:pt modelId="{2CA69C1F-82E8-4E89-B912-55DCC392B707}" type="pres">
      <dgm:prSet presAssocID="{8929D479-FE11-4D8D-92FC-3344B3B26B86}" presName="hierChild7" presStyleCnt="0"/>
      <dgm:spPr/>
    </dgm:pt>
    <dgm:pt modelId="{40EC659E-412C-4486-83A1-F1BA566BBE0C}" type="pres">
      <dgm:prSet presAssocID="{B012B088-2743-449D-BEE9-93ED9ED0CEBD}" presName="Name111" presStyleLbl="parChTrans1D4" presStyleIdx="4" presStyleCnt="6"/>
      <dgm:spPr/>
      <dgm:t>
        <a:bodyPr/>
        <a:lstStyle/>
        <a:p>
          <a:endParaRPr lang="pl-PL"/>
        </a:p>
      </dgm:t>
    </dgm:pt>
    <dgm:pt modelId="{00102FF1-9E6B-46F5-AC91-BB22910784CA}" type="pres">
      <dgm:prSet presAssocID="{279F205F-5A7D-486F-90E2-2F07B4D77FDC}" presName="hierRoot3" presStyleCnt="0">
        <dgm:presLayoutVars>
          <dgm:hierBranch/>
        </dgm:presLayoutVars>
      </dgm:prSet>
      <dgm:spPr/>
    </dgm:pt>
    <dgm:pt modelId="{B1B74206-1F1C-49F1-AADB-C40DB6EE41A1}" type="pres">
      <dgm:prSet presAssocID="{279F205F-5A7D-486F-90E2-2F07B4D77FDC}" presName="rootComposite3" presStyleCnt="0"/>
      <dgm:spPr/>
    </dgm:pt>
    <dgm:pt modelId="{6CD09E47-2EE0-49B4-8E52-3C67B1EB4FC3}" type="pres">
      <dgm:prSet presAssocID="{279F205F-5A7D-486F-90E2-2F07B4D77FDC}" presName="rootText3" presStyleLbl="asst3" presStyleIdx="2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9BE4EAF-DEFF-4684-8EBD-45390E52127C}" type="pres">
      <dgm:prSet presAssocID="{279F205F-5A7D-486F-90E2-2F07B4D77FDC}" presName="rootConnector3" presStyleLbl="asst3" presStyleIdx="2" presStyleCnt="4"/>
      <dgm:spPr/>
      <dgm:t>
        <a:bodyPr/>
        <a:lstStyle/>
        <a:p>
          <a:endParaRPr lang="pl-PL"/>
        </a:p>
      </dgm:t>
    </dgm:pt>
    <dgm:pt modelId="{7A045091-FCCA-4431-B0E4-ABF3E4CE91B2}" type="pres">
      <dgm:prSet presAssocID="{279F205F-5A7D-486F-90E2-2F07B4D77FDC}" presName="hierChild6" presStyleCnt="0"/>
      <dgm:spPr/>
    </dgm:pt>
    <dgm:pt modelId="{FC954FD3-A09A-425C-8FBA-2B0D3F900FBB}" type="pres">
      <dgm:prSet presAssocID="{279F205F-5A7D-486F-90E2-2F07B4D77FDC}" presName="hierChild7" presStyleCnt="0"/>
      <dgm:spPr/>
    </dgm:pt>
    <dgm:pt modelId="{B0D83BF3-FD85-4BF3-A585-6144224C5C81}" type="pres">
      <dgm:prSet presAssocID="{86729053-B7D9-49F3-A68D-1B854EF4D222}" presName="Name111" presStyleLbl="parChTrans1D4" presStyleIdx="5" presStyleCnt="6"/>
      <dgm:spPr/>
      <dgm:t>
        <a:bodyPr/>
        <a:lstStyle/>
        <a:p>
          <a:endParaRPr lang="pl-PL"/>
        </a:p>
      </dgm:t>
    </dgm:pt>
    <dgm:pt modelId="{B3C36226-DF98-46FB-960C-687C7781B112}" type="pres">
      <dgm:prSet presAssocID="{C16BE9E8-BB24-4DB3-B307-FF29E1D17AEC}" presName="hierRoot3" presStyleCnt="0">
        <dgm:presLayoutVars>
          <dgm:hierBranch/>
        </dgm:presLayoutVars>
      </dgm:prSet>
      <dgm:spPr/>
    </dgm:pt>
    <dgm:pt modelId="{AB317088-8D7D-4A53-83FE-1F078F5C21BE}" type="pres">
      <dgm:prSet presAssocID="{C16BE9E8-BB24-4DB3-B307-FF29E1D17AEC}" presName="rootComposite3" presStyleCnt="0"/>
      <dgm:spPr/>
    </dgm:pt>
    <dgm:pt modelId="{56AE5ED3-5C2C-4A5F-B4FA-488733C4E541}" type="pres">
      <dgm:prSet presAssocID="{C16BE9E8-BB24-4DB3-B307-FF29E1D17AEC}" presName="rootText3" presStyleLbl="asst3" presStyleIdx="3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DE58319-DDF8-4457-80E8-BF5525EDB46B}" type="pres">
      <dgm:prSet presAssocID="{C16BE9E8-BB24-4DB3-B307-FF29E1D17AEC}" presName="rootConnector3" presStyleLbl="asst3" presStyleIdx="3" presStyleCnt="4"/>
      <dgm:spPr/>
      <dgm:t>
        <a:bodyPr/>
        <a:lstStyle/>
        <a:p>
          <a:endParaRPr lang="pl-PL"/>
        </a:p>
      </dgm:t>
    </dgm:pt>
    <dgm:pt modelId="{C2F15FFD-2168-40D2-98A8-7E208E8E890C}" type="pres">
      <dgm:prSet presAssocID="{C16BE9E8-BB24-4DB3-B307-FF29E1D17AEC}" presName="hierChild6" presStyleCnt="0"/>
      <dgm:spPr/>
    </dgm:pt>
    <dgm:pt modelId="{BB7BFEBF-EA0A-4ED1-BB33-63D2722D1ACC}" type="pres">
      <dgm:prSet presAssocID="{C16BE9E8-BB24-4DB3-B307-FF29E1D17AEC}" presName="hierChild7" presStyleCnt="0"/>
      <dgm:spPr/>
    </dgm:pt>
    <dgm:pt modelId="{1A63B2BC-151C-482D-9889-156C6254A827}" type="pres">
      <dgm:prSet presAssocID="{A9001244-7AC9-4815-A41C-14C7D31F86CD}" presName="hierChild5" presStyleCnt="0"/>
      <dgm:spPr/>
    </dgm:pt>
    <dgm:pt modelId="{43A70F8E-13C9-47A8-9B07-F0ADE7C70543}" type="pres">
      <dgm:prSet presAssocID="{B714677B-6DEB-412C-B132-0FC76D25843A}" presName="Name35" presStyleLbl="parChTrans1D2" presStyleIdx="1" presStyleCnt="2"/>
      <dgm:spPr/>
      <dgm:t>
        <a:bodyPr/>
        <a:lstStyle/>
        <a:p>
          <a:endParaRPr lang="pl-PL"/>
        </a:p>
      </dgm:t>
    </dgm:pt>
    <dgm:pt modelId="{F6E571EB-771A-406E-9B3A-B9F867EEFDB3}" type="pres">
      <dgm:prSet presAssocID="{E8D8B3FF-3619-463E-981E-0E21F616D58B}" presName="hierRoot2" presStyleCnt="0">
        <dgm:presLayoutVars>
          <dgm:hierBranch/>
        </dgm:presLayoutVars>
      </dgm:prSet>
      <dgm:spPr/>
    </dgm:pt>
    <dgm:pt modelId="{8BE491F0-4906-4226-B8B3-3F6AF4A36AEF}" type="pres">
      <dgm:prSet presAssocID="{E8D8B3FF-3619-463E-981E-0E21F616D58B}" presName="rootComposite" presStyleCnt="0"/>
      <dgm:spPr/>
    </dgm:pt>
    <dgm:pt modelId="{E9C8ADA0-3683-488A-ABD1-5743D02B58B5}" type="pres">
      <dgm:prSet presAssocID="{E8D8B3FF-3619-463E-981E-0E21F616D58B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2F57E22-89CD-414C-9374-DDAE5B1DCEF6}" type="pres">
      <dgm:prSet presAssocID="{E8D8B3FF-3619-463E-981E-0E21F616D58B}" presName="rootConnector" presStyleLbl="node2" presStyleIdx="1" presStyleCnt="2"/>
      <dgm:spPr/>
      <dgm:t>
        <a:bodyPr/>
        <a:lstStyle/>
        <a:p>
          <a:endParaRPr lang="pl-PL"/>
        </a:p>
      </dgm:t>
    </dgm:pt>
    <dgm:pt modelId="{B938C2CA-4224-42F1-A290-34711971583A}" type="pres">
      <dgm:prSet presAssocID="{E8D8B3FF-3619-463E-981E-0E21F616D58B}" presName="hierChild4" presStyleCnt="0"/>
      <dgm:spPr/>
    </dgm:pt>
    <dgm:pt modelId="{1B905C44-0FE6-4BAF-B6B4-22E2C7B1274F}" type="pres">
      <dgm:prSet presAssocID="{E8D8B3FF-3619-463E-981E-0E21F616D58B}" presName="hierChild5" presStyleCnt="0"/>
      <dgm:spPr/>
    </dgm:pt>
    <dgm:pt modelId="{18361238-E556-40B1-A9A3-2089948E0D9F}" type="pres">
      <dgm:prSet presAssocID="{03F293AC-05BC-4936-997A-CA67A9E5E068}" presName="hierChild3" presStyleCnt="0"/>
      <dgm:spPr/>
    </dgm:pt>
  </dgm:ptLst>
  <dgm:cxnLst>
    <dgm:cxn modelId="{8FCE5820-3F47-427A-9506-A395AEB0F9B9}" srcId="{8929D479-FE11-4D8D-92FC-3344B3B26B86}" destId="{30E23546-DD0B-4FAD-87F3-936761702FA8}" srcOrd="0" destOrd="0" parTransId="{BE32672B-C6C8-4BA5-8DC8-E7BF64821381}" sibTransId="{A42E3763-EA0D-4B89-AE2F-88A816C6F3AB}"/>
    <dgm:cxn modelId="{3D55B6E3-2DD8-471D-9AF9-490C4A231199}" srcId="{03F293AC-05BC-4936-997A-CA67A9E5E068}" destId="{E8D8B3FF-3619-463E-981E-0E21F616D58B}" srcOrd="1" destOrd="0" parTransId="{B714677B-6DEB-412C-B132-0FC76D25843A}" sibTransId="{2BDA9D59-81AB-4BB8-8B79-F64E30F84C34}"/>
    <dgm:cxn modelId="{84438226-7A05-44FA-A184-FBC463E43CBA}" type="presOf" srcId="{AB6A38F4-0C07-4121-B0D8-586207683611}" destId="{F9C654C0-592C-4182-869D-C6C42740C596}" srcOrd="0" destOrd="0" presId="urn:microsoft.com/office/officeart/2005/8/layout/orgChart1"/>
    <dgm:cxn modelId="{9C8D38D0-34F3-4A96-BE7E-A24E32D43E0A}" srcId="{1F147C43-EA97-405F-BEE1-CA22F0B557A9}" destId="{8929D479-FE11-4D8D-92FC-3344B3B26B86}" srcOrd="0" destOrd="0" parTransId="{4C0AF34B-FBAB-444A-8730-0130D0EFFC01}" sibTransId="{30101C58-35BA-49E1-A612-485CC70C5BF4}"/>
    <dgm:cxn modelId="{FD71F961-1801-47CC-B129-3AEB1C061338}" type="presOf" srcId="{C16BE9E8-BB24-4DB3-B307-FF29E1D17AEC}" destId="{ADE58319-DDF8-4457-80E8-BF5525EDB46B}" srcOrd="1" destOrd="0" presId="urn:microsoft.com/office/officeart/2005/8/layout/orgChart1"/>
    <dgm:cxn modelId="{A192B41D-6412-4B1A-BBD1-6177F5A80901}" type="presOf" srcId="{30E23546-DD0B-4FAD-87F3-936761702FA8}" destId="{82EB09DD-103E-4FAB-AA26-502688C2BEA6}" srcOrd="0" destOrd="0" presId="urn:microsoft.com/office/officeart/2005/8/layout/orgChart1"/>
    <dgm:cxn modelId="{6D22EB73-E70E-43B3-A5C6-E829C1A04473}" type="presOf" srcId="{B714677B-6DEB-412C-B132-0FC76D25843A}" destId="{43A70F8E-13C9-47A8-9B07-F0ADE7C70543}" srcOrd="0" destOrd="0" presId="urn:microsoft.com/office/officeart/2005/8/layout/orgChart1"/>
    <dgm:cxn modelId="{E49EA9EC-74AC-4D4A-B582-B1CBA3035770}" type="presOf" srcId="{279F205F-5A7D-486F-90E2-2F07B4D77FDC}" destId="{59BE4EAF-DEFF-4684-8EBD-45390E52127C}" srcOrd="1" destOrd="0" presId="urn:microsoft.com/office/officeart/2005/8/layout/orgChart1"/>
    <dgm:cxn modelId="{BFE59DD7-0785-47FE-83B8-00B2FF590A2A}" type="presOf" srcId="{20050745-9E97-4109-8FD5-320F024C7437}" destId="{3E21061C-FED7-4735-A1AC-8793F4AED24E}" srcOrd="1" destOrd="0" presId="urn:microsoft.com/office/officeart/2005/8/layout/orgChart1"/>
    <dgm:cxn modelId="{F24795B3-6DAE-4657-9CDB-40D0AC99B3FE}" type="presOf" srcId="{A9001244-7AC9-4815-A41C-14C7D31F86CD}" destId="{809492C7-074F-4BEA-82F5-2054D9D64150}" srcOrd="1" destOrd="0" presId="urn:microsoft.com/office/officeart/2005/8/layout/orgChart1"/>
    <dgm:cxn modelId="{F694827B-DC42-49D0-848D-DED309E3F0E9}" type="presOf" srcId="{C16BE9E8-BB24-4DB3-B307-FF29E1D17AEC}" destId="{56AE5ED3-5C2C-4A5F-B4FA-488733C4E541}" srcOrd="0" destOrd="0" presId="urn:microsoft.com/office/officeart/2005/8/layout/orgChart1"/>
    <dgm:cxn modelId="{FE62BA4E-D0CF-499A-8614-950DF1ED89E9}" type="presOf" srcId="{A9001244-7AC9-4815-A41C-14C7D31F86CD}" destId="{BD50F1CD-E9FA-46FC-A93E-959A876733BA}" srcOrd="0" destOrd="0" presId="urn:microsoft.com/office/officeart/2005/8/layout/orgChart1"/>
    <dgm:cxn modelId="{D4E8A317-CC5B-47CF-B492-051A52CD4630}" type="presOf" srcId="{8929D479-FE11-4D8D-92FC-3344B3B26B86}" destId="{8A502A98-7325-49C5-98CF-11F170C77ED2}" srcOrd="0" destOrd="0" presId="urn:microsoft.com/office/officeart/2005/8/layout/orgChart1"/>
    <dgm:cxn modelId="{AE510622-78E3-4113-9982-ABD18B2CB153}" type="presOf" srcId="{4C0AF34B-FBAB-444A-8730-0130D0EFFC01}" destId="{8A336C7D-3A80-4631-B21B-DAB664ED9908}" srcOrd="0" destOrd="0" presId="urn:microsoft.com/office/officeart/2005/8/layout/orgChart1"/>
    <dgm:cxn modelId="{FBD8596C-88C4-42D2-B8AD-762CE15ACD54}" srcId="{03F293AC-05BC-4936-997A-CA67A9E5E068}" destId="{A9001244-7AC9-4815-A41C-14C7D31F86CD}" srcOrd="0" destOrd="0" parTransId="{AB6A38F4-0C07-4121-B0D8-586207683611}" sibTransId="{C0545BC0-DA8D-4056-84DB-07817A445445}"/>
    <dgm:cxn modelId="{EE8EF65D-6021-4E2B-B957-D99D8B934C20}" srcId="{CED3B786-E015-4C3E-A552-E3F47E32E07F}" destId="{03F293AC-05BC-4936-997A-CA67A9E5E068}" srcOrd="0" destOrd="0" parTransId="{01C1B860-5789-478B-84F6-62DA1D8B30FC}" sibTransId="{0FF52FA7-5C83-4ED5-A9FA-B6E1060217FF}"/>
    <dgm:cxn modelId="{9F9669D9-57A6-44D4-BB61-AD3E4A6F0521}" srcId="{A9001244-7AC9-4815-A41C-14C7D31F86CD}" destId="{264F8156-4268-4F5F-BB18-2638D43503D6}" srcOrd="0" destOrd="0" parTransId="{775049E6-C366-408A-95C2-E9E694D6E4A4}" sibTransId="{78E83613-71E1-4DE5-B8DD-CD25F3021063}"/>
    <dgm:cxn modelId="{5A9CDE92-1516-41BE-887B-A561206E5063}" type="presOf" srcId="{8929D479-FE11-4D8D-92FC-3344B3B26B86}" destId="{8AD36B12-C314-417C-96ED-993803DCC366}" srcOrd="1" destOrd="0" presId="urn:microsoft.com/office/officeart/2005/8/layout/orgChart1"/>
    <dgm:cxn modelId="{0AB1383B-6779-4721-8D9B-9E9A6FCE24A4}" type="presOf" srcId="{E8D8B3FF-3619-463E-981E-0E21F616D58B}" destId="{52F57E22-89CD-414C-9374-DDAE5B1DCEF6}" srcOrd="1" destOrd="0" presId="urn:microsoft.com/office/officeart/2005/8/layout/orgChart1"/>
    <dgm:cxn modelId="{370830FB-6B58-4537-A4B7-16DE99652163}" srcId="{1F147C43-EA97-405F-BEE1-CA22F0B557A9}" destId="{279F205F-5A7D-486F-90E2-2F07B4D77FDC}" srcOrd="1" destOrd="0" parTransId="{B012B088-2743-449D-BEE9-93ED9ED0CEBD}" sibTransId="{0E4374E9-C48C-459E-9233-0FF78B7F1113}"/>
    <dgm:cxn modelId="{30325805-0380-4004-A409-D3A2CEF8933F}" srcId="{264F8156-4268-4F5F-BB18-2638D43503D6}" destId="{1F147C43-EA97-405F-BEE1-CA22F0B557A9}" srcOrd="0" destOrd="0" parTransId="{2B318ACA-BAD9-4388-BD58-E9F8F5F4CE9C}" sibTransId="{E56AC10D-932B-45DD-A22C-0146BB9144A7}"/>
    <dgm:cxn modelId="{60325A89-1B9A-4022-9E54-66C5D770DC19}" type="presOf" srcId="{30E23546-DD0B-4FAD-87F3-936761702FA8}" destId="{7710B0B5-2547-499A-916B-FD3C4050C4E3}" srcOrd="1" destOrd="0" presId="urn:microsoft.com/office/officeart/2005/8/layout/orgChart1"/>
    <dgm:cxn modelId="{F2FAFE1C-FB15-495D-8456-484B3DB1A0C7}" type="presOf" srcId="{20050745-9E97-4109-8FD5-320F024C7437}" destId="{66B1D567-18C3-4A20-BB0F-D9032211F579}" srcOrd="0" destOrd="0" presId="urn:microsoft.com/office/officeart/2005/8/layout/orgChart1"/>
    <dgm:cxn modelId="{33AAA995-F5CC-4A9B-A602-0A8BF811D220}" type="presOf" srcId="{CED3B786-E015-4C3E-A552-E3F47E32E07F}" destId="{7E66B5C1-C128-4E99-A17C-7CD513935F59}" srcOrd="0" destOrd="0" presId="urn:microsoft.com/office/officeart/2005/8/layout/orgChart1"/>
    <dgm:cxn modelId="{D9B60C16-A7BC-49FC-8562-EFFA50A43BA6}" srcId="{264F8156-4268-4F5F-BB18-2638D43503D6}" destId="{C16BE9E8-BB24-4DB3-B307-FF29E1D17AEC}" srcOrd="1" destOrd="0" parTransId="{86729053-B7D9-49F3-A68D-1B854EF4D222}" sibTransId="{FB7D8E56-4F1B-4E70-9F96-ED629A8EFBBC}"/>
    <dgm:cxn modelId="{10782224-ABB5-4D95-87BB-6514EE948244}" type="presOf" srcId="{03F293AC-05BC-4936-997A-CA67A9E5E068}" destId="{CA70DB8E-78F9-450B-B963-1370AE5B986E}" srcOrd="1" destOrd="0" presId="urn:microsoft.com/office/officeart/2005/8/layout/orgChart1"/>
    <dgm:cxn modelId="{51B6BB5F-A227-49B7-A121-EAB120D7AE15}" type="presOf" srcId="{775049E6-C366-408A-95C2-E9E694D6E4A4}" destId="{350E8E46-B5D6-4B41-A54C-8730325D5211}" srcOrd="0" destOrd="0" presId="urn:microsoft.com/office/officeart/2005/8/layout/orgChart1"/>
    <dgm:cxn modelId="{93A6D0DD-153D-4989-BFAA-DF62DAB46FFA}" type="presOf" srcId="{279F205F-5A7D-486F-90E2-2F07B4D77FDC}" destId="{6CD09E47-2EE0-49B4-8E52-3C67B1EB4FC3}" srcOrd="0" destOrd="0" presId="urn:microsoft.com/office/officeart/2005/8/layout/orgChart1"/>
    <dgm:cxn modelId="{77ACE14D-711C-4F39-84B5-EDCF7B5AA407}" type="presOf" srcId="{03F293AC-05BC-4936-997A-CA67A9E5E068}" destId="{B9E747AC-D65C-4495-A7A6-F24E04F7B1F5}" srcOrd="0" destOrd="0" presId="urn:microsoft.com/office/officeart/2005/8/layout/orgChart1"/>
    <dgm:cxn modelId="{2F473AA8-F5A1-44A5-B52E-37690F5D261D}" type="presOf" srcId="{BE32672B-C6C8-4BA5-8DC8-E7BF64821381}" destId="{F52A8E08-EF6B-425E-B03E-3FFF5EE10811}" srcOrd="0" destOrd="0" presId="urn:microsoft.com/office/officeart/2005/8/layout/orgChart1"/>
    <dgm:cxn modelId="{65F004CA-0577-4A0B-A3E5-5A94960B057D}" type="presOf" srcId="{E482FDE8-64BC-47F9-BCCF-BB97FCD118DC}" destId="{6B121E4C-0B49-43D8-853E-D81847273AA4}" srcOrd="0" destOrd="0" presId="urn:microsoft.com/office/officeart/2005/8/layout/orgChart1"/>
    <dgm:cxn modelId="{8E599EBE-FD09-4C2A-A737-637A903FF618}" type="presOf" srcId="{2B318ACA-BAD9-4388-BD58-E9F8F5F4CE9C}" destId="{87995953-9960-4156-A855-009D84239D57}" srcOrd="0" destOrd="0" presId="urn:microsoft.com/office/officeart/2005/8/layout/orgChart1"/>
    <dgm:cxn modelId="{56C513CF-AAC6-4F41-9B62-C41A4C0FCEBA}" type="presOf" srcId="{B012B088-2743-449D-BEE9-93ED9ED0CEBD}" destId="{40EC659E-412C-4486-83A1-F1BA566BBE0C}" srcOrd="0" destOrd="0" presId="urn:microsoft.com/office/officeart/2005/8/layout/orgChart1"/>
    <dgm:cxn modelId="{F4B128C6-B533-4BBC-BAF4-D2760423A1BA}" type="presOf" srcId="{1F147C43-EA97-405F-BEE1-CA22F0B557A9}" destId="{62CF936B-9C1D-4D21-8296-02545471C352}" srcOrd="1" destOrd="0" presId="urn:microsoft.com/office/officeart/2005/8/layout/orgChart1"/>
    <dgm:cxn modelId="{A8E26E71-A583-4953-832B-CBF7DF231901}" type="presOf" srcId="{86729053-B7D9-49F3-A68D-1B854EF4D222}" destId="{B0D83BF3-FD85-4BF3-A585-6144224C5C81}" srcOrd="0" destOrd="0" presId="urn:microsoft.com/office/officeart/2005/8/layout/orgChart1"/>
    <dgm:cxn modelId="{69A9F361-7877-4484-A633-F7D8F554F6D1}" type="presOf" srcId="{264F8156-4268-4F5F-BB18-2638D43503D6}" destId="{5CB1E710-D626-40FE-B28D-63ABF83D143B}" srcOrd="1" destOrd="0" presId="urn:microsoft.com/office/officeart/2005/8/layout/orgChart1"/>
    <dgm:cxn modelId="{0C8B7FA0-5B97-4A53-B472-ED028C5A70E2}" type="presOf" srcId="{E8D8B3FF-3619-463E-981E-0E21F616D58B}" destId="{E9C8ADA0-3683-488A-ABD1-5743D02B58B5}" srcOrd="0" destOrd="0" presId="urn:microsoft.com/office/officeart/2005/8/layout/orgChart1"/>
    <dgm:cxn modelId="{206A0B39-CBEF-4991-9BF4-012199D8391D}" type="presOf" srcId="{1F147C43-EA97-405F-BEE1-CA22F0B557A9}" destId="{915F3E18-EF87-49A3-A0E2-A7BD9E4A1171}" srcOrd="0" destOrd="0" presId="urn:microsoft.com/office/officeart/2005/8/layout/orgChart1"/>
    <dgm:cxn modelId="{4DC6F329-D154-4C76-8341-EAFB724212E8}" type="presOf" srcId="{264F8156-4268-4F5F-BB18-2638D43503D6}" destId="{B457AFD1-B3B3-4CF7-B1DE-34B70917E904}" srcOrd="0" destOrd="0" presId="urn:microsoft.com/office/officeart/2005/8/layout/orgChart1"/>
    <dgm:cxn modelId="{8E864444-FE29-4257-977B-0B190CC97335}" srcId="{30E23546-DD0B-4FAD-87F3-936761702FA8}" destId="{20050745-9E97-4109-8FD5-320F024C7437}" srcOrd="0" destOrd="0" parTransId="{E482FDE8-64BC-47F9-BCCF-BB97FCD118DC}" sibTransId="{4629566B-93E2-4D31-AEE9-1EEF632FF174}"/>
    <dgm:cxn modelId="{F7680466-3814-43C9-81A8-FA2AD41D0609}" type="presParOf" srcId="{7E66B5C1-C128-4E99-A17C-7CD513935F59}" destId="{53F80C15-E408-46B6-9999-6A23C28A5566}" srcOrd="0" destOrd="0" presId="urn:microsoft.com/office/officeart/2005/8/layout/orgChart1"/>
    <dgm:cxn modelId="{660EDBC2-2E2C-49A7-A667-2591655EF783}" type="presParOf" srcId="{53F80C15-E408-46B6-9999-6A23C28A5566}" destId="{BD62FBB6-04D3-4614-B4DF-3C0EC509C714}" srcOrd="0" destOrd="0" presId="urn:microsoft.com/office/officeart/2005/8/layout/orgChart1"/>
    <dgm:cxn modelId="{8B3F4A6B-E975-494A-9561-651407717C6D}" type="presParOf" srcId="{BD62FBB6-04D3-4614-B4DF-3C0EC509C714}" destId="{B9E747AC-D65C-4495-A7A6-F24E04F7B1F5}" srcOrd="0" destOrd="0" presId="urn:microsoft.com/office/officeart/2005/8/layout/orgChart1"/>
    <dgm:cxn modelId="{C5BCECA2-30DD-4FFF-BE49-C1FECC6F544E}" type="presParOf" srcId="{BD62FBB6-04D3-4614-B4DF-3C0EC509C714}" destId="{CA70DB8E-78F9-450B-B963-1370AE5B986E}" srcOrd="1" destOrd="0" presId="urn:microsoft.com/office/officeart/2005/8/layout/orgChart1"/>
    <dgm:cxn modelId="{DF90769D-231B-4105-A633-608A4C8A095A}" type="presParOf" srcId="{53F80C15-E408-46B6-9999-6A23C28A5566}" destId="{BB2B85E9-30C0-4244-BC76-3767C67A27FA}" srcOrd="1" destOrd="0" presId="urn:microsoft.com/office/officeart/2005/8/layout/orgChart1"/>
    <dgm:cxn modelId="{0F71FB25-C655-49E6-992C-2AC80E88E3FA}" type="presParOf" srcId="{BB2B85E9-30C0-4244-BC76-3767C67A27FA}" destId="{F9C654C0-592C-4182-869D-C6C42740C596}" srcOrd="0" destOrd="0" presId="urn:microsoft.com/office/officeart/2005/8/layout/orgChart1"/>
    <dgm:cxn modelId="{839CAC02-E05C-48FB-A9A0-E989DC37D07A}" type="presParOf" srcId="{BB2B85E9-30C0-4244-BC76-3767C67A27FA}" destId="{10BA2C09-0599-4BE5-8548-ABAB894A231A}" srcOrd="1" destOrd="0" presId="urn:microsoft.com/office/officeart/2005/8/layout/orgChart1"/>
    <dgm:cxn modelId="{F22E5F75-A03C-4679-8DB1-B61CB30B2884}" type="presParOf" srcId="{10BA2C09-0599-4BE5-8548-ABAB894A231A}" destId="{5840012B-DDA1-42AE-B758-EC42F32AA927}" srcOrd="0" destOrd="0" presId="urn:microsoft.com/office/officeart/2005/8/layout/orgChart1"/>
    <dgm:cxn modelId="{C23108D1-F173-4EEE-9B45-8FDD54E5FBCB}" type="presParOf" srcId="{5840012B-DDA1-42AE-B758-EC42F32AA927}" destId="{BD50F1CD-E9FA-46FC-A93E-959A876733BA}" srcOrd="0" destOrd="0" presId="urn:microsoft.com/office/officeart/2005/8/layout/orgChart1"/>
    <dgm:cxn modelId="{C7FED34D-AE77-4F1E-A1EB-A0C0D6D46C92}" type="presParOf" srcId="{5840012B-DDA1-42AE-B758-EC42F32AA927}" destId="{809492C7-074F-4BEA-82F5-2054D9D64150}" srcOrd="1" destOrd="0" presId="urn:microsoft.com/office/officeart/2005/8/layout/orgChart1"/>
    <dgm:cxn modelId="{B1A06EE2-8805-4508-8DC6-C57589F28523}" type="presParOf" srcId="{10BA2C09-0599-4BE5-8548-ABAB894A231A}" destId="{64B26841-5A1E-46EB-A9EA-FF7F88E89DAE}" srcOrd="1" destOrd="0" presId="urn:microsoft.com/office/officeart/2005/8/layout/orgChart1"/>
    <dgm:cxn modelId="{86A1DF46-C09D-4161-8621-95DCE9992547}" type="presParOf" srcId="{64B26841-5A1E-46EB-A9EA-FF7F88E89DAE}" destId="{350E8E46-B5D6-4B41-A54C-8730325D5211}" srcOrd="0" destOrd="0" presId="urn:microsoft.com/office/officeart/2005/8/layout/orgChart1"/>
    <dgm:cxn modelId="{5B62953D-2265-4E10-AC08-619F117EA4B6}" type="presParOf" srcId="{64B26841-5A1E-46EB-A9EA-FF7F88E89DAE}" destId="{BAE8AD9B-ABED-424C-8073-590BAD1477AD}" srcOrd="1" destOrd="0" presId="urn:microsoft.com/office/officeart/2005/8/layout/orgChart1"/>
    <dgm:cxn modelId="{89CEAA10-04B3-48FD-92BB-2E465ECE6979}" type="presParOf" srcId="{BAE8AD9B-ABED-424C-8073-590BAD1477AD}" destId="{B3313DE6-66E9-4F53-B626-EBB3C8942DDD}" srcOrd="0" destOrd="0" presId="urn:microsoft.com/office/officeart/2005/8/layout/orgChart1"/>
    <dgm:cxn modelId="{E67D397A-CADE-4E5A-8919-2AED3B128BC4}" type="presParOf" srcId="{B3313DE6-66E9-4F53-B626-EBB3C8942DDD}" destId="{B457AFD1-B3B3-4CF7-B1DE-34B70917E904}" srcOrd="0" destOrd="0" presId="urn:microsoft.com/office/officeart/2005/8/layout/orgChart1"/>
    <dgm:cxn modelId="{891B866F-DCA3-4148-8267-72F9899AA0D7}" type="presParOf" srcId="{B3313DE6-66E9-4F53-B626-EBB3C8942DDD}" destId="{5CB1E710-D626-40FE-B28D-63ABF83D143B}" srcOrd="1" destOrd="0" presId="urn:microsoft.com/office/officeart/2005/8/layout/orgChart1"/>
    <dgm:cxn modelId="{9DF75A8A-65BC-47C1-9CA4-5FFC1A09B77B}" type="presParOf" srcId="{BAE8AD9B-ABED-424C-8073-590BAD1477AD}" destId="{FF4C993F-C681-4C7E-BB4D-F70849232B74}" srcOrd="1" destOrd="0" presId="urn:microsoft.com/office/officeart/2005/8/layout/orgChart1"/>
    <dgm:cxn modelId="{72639445-0243-4664-9B07-C638A1C3EB50}" type="presParOf" srcId="{BAE8AD9B-ABED-424C-8073-590BAD1477AD}" destId="{C9C5266E-6FD3-4C68-9D01-008722E3EA1F}" srcOrd="2" destOrd="0" presId="urn:microsoft.com/office/officeart/2005/8/layout/orgChart1"/>
    <dgm:cxn modelId="{AD704744-E7F6-488A-8A8C-FE2DBD801861}" type="presParOf" srcId="{C9C5266E-6FD3-4C68-9D01-008722E3EA1F}" destId="{87995953-9960-4156-A855-009D84239D57}" srcOrd="0" destOrd="0" presId="urn:microsoft.com/office/officeart/2005/8/layout/orgChart1"/>
    <dgm:cxn modelId="{0B2101AB-077B-4F8B-835A-283D03070492}" type="presParOf" srcId="{C9C5266E-6FD3-4C68-9D01-008722E3EA1F}" destId="{0AE3CDE9-2862-468F-9618-11A8F8BC8AC7}" srcOrd="1" destOrd="0" presId="urn:microsoft.com/office/officeart/2005/8/layout/orgChart1"/>
    <dgm:cxn modelId="{71AF96F6-21A3-4714-AD58-95CE0E8395B1}" type="presParOf" srcId="{0AE3CDE9-2862-468F-9618-11A8F8BC8AC7}" destId="{A9AB9077-4643-4741-BE32-9C0EDBA0C0E2}" srcOrd="0" destOrd="0" presId="urn:microsoft.com/office/officeart/2005/8/layout/orgChart1"/>
    <dgm:cxn modelId="{50717866-5ACF-41B6-9AC1-9D7D11512C24}" type="presParOf" srcId="{A9AB9077-4643-4741-BE32-9C0EDBA0C0E2}" destId="{915F3E18-EF87-49A3-A0E2-A7BD9E4A1171}" srcOrd="0" destOrd="0" presId="urn:microsoft.com/office/officeart/2005/8/layout/orgChart1"/>
    <dgm:cxn modelId="{6525B45B-FD88-4B63-9D8B-DF5979E9BB53}" type="presParOf" srcId="{A9AB9077-4643-4741-BE32-9C0EDBA0C0E2}" destId="{62CF936B-9C1D-4D21-8296-02545471C352}" srcOrd="1" destOrd="0" presId="urn:microsoft.com/office/officeart/2005/8/layout/orgChart1"/>
    <dgm:cxn modelId="{DF6B7292-A76B-4CA0-A99A-3F771C8FE362}" type="presParOf" srcId="{0AE3CDE9-2862-468F-9618-11A8F8BC8AC7}" destId="{0B164081-731A-4FD4-9FB6-42CED486D33C}" srcOrd="1" destOrd="0" presId="urn:microsoft.com/office/officeart/2005/8/layout/orgChart1"/>
    <dgm:cxn modelId="{9D803519-DD44-416F-B9E8-506153D7D368}" type="presParOf" srcId="{0AE3CDE9-2862-468F-9618-11A8F8BC8AC7}" destId="{C04C81B9-A096-4ED0-A499-1CC4858E78D9}" srcOrd="2" destOrd="0" presId="urn:microsoft.com/office/officeart/2005/8/layout/orgChart1"/>
    <dgm:cxn modelId="{4BD40A45-953D-4312-8639-FBFE78D1E452}" type="presParOf" srcId="{C04C81B9-A096-4ED0-A499-1CC4858E78D9}" destId="{8A336C7D-3A80-4631-B21B-DAB664ED9908}" srcOrd="0" destOrd="0" presId="urn:microsoft.com/office/officeart/2005/8/layout/orgChart1"/>
    <dgm:cxn modelId="{6C21603A-CFFA-43A3-B7A5-106C571C5AC9}" type="presParOf" srcId="{C04C81B9-A096-4ED0-A499-1CC4858E78D9}" destId="{DA5D50CC-C1E3-4649-BFB5-ECF361E129E9}" srcOrd="1" destOrd="0" presId="urn:microsoft.com/office/officeart/2005/8/layout/orgChart1"/>
    <dgm:cxn modelId="{398E09EB-D752-4641-A5B2-017AF88346B9}" type="presParOf" srcId="{DA5D50CC-C1E3-4649-BFB5-ECF361E129E9}" destId="{A481538C-31DD-422F-B6CB-540061001C64}" srcOrd="0" destOrd="0" presId="urn:microsoft.com/office/officeart/2005/8/layout/orgChart1"/>
    <dgm:cxn modelId="{1ABC6B6C-0671-4168-8AD6-BF4AFCC8FCBD}" type="presParOf" srcId="{A481538C-31DD-422F-B6CB-540061001C64}" destId="{8A502A98-7325-49C5-98CF-11F170C77ED2}" srcOrd="0" destOrd="0" presId="urn:microsoft.com/office/officeart/2005/8/layout/orgChart1"/>
    <dgm:cxn modelId="{269F0CAB-DEAA-4F7D-8118-95601B064D7F}" type="presParOf" srcId="{A481538C-31DD-422F-B6CB-540061001C64}" destId="{8AD36B12-C314-417C-96ED-993803DCC366}" srcOrd="1" destOrd="0" presId="urn:microsoft.com/office/officeart/2005/8/layout/orgChart1"/>
    <dgm:cxn modelId="{F298FA7F-1D41-4B3A-8952-0471DEB49759}" type="presParOf" srcId="{DA5D50CC-C1E3-4649-BFB5-ECF361E129E9}" destId="{1D438D97-C062-4D4B-B220-711ADD63A114}" srcOrd="1" destOrd="0" presId="urn:microsoft.com/office/officeart/2005/8/layout/orgChart1"/>
    <dgm:cxn modelId="{7D189F2D-E7B6-4BF1-A263-527C3EB95AE1}" type="presParOf" srcId="{1D438D97-C062-4D4B-B220-711ADD63A114}" destId="{F52A8E08-EF6B-425E-B03E-3FFF5EE10811}" srcOrd="0" destOrd="0" presId="urn:microsoft.com/office/officeart/2005/8/layout/orgChart1"/>
    <dgm:cxn modelId="{F35F885A-FD87-42A0-8FB2-EDDFC078FCE6}" type="presParOf" srcId="{1D438D97-C062-4D4B-B220-711ADD63A114}" destId="{60AA9BA0-3417-4B3C-B541-4BAAAE3E0579}" srcOrd="1" destOrd="0" presId="urn:microsoft.com/office/officeart/2005/8/layout/orgChart1"/>
    <dgm:cxn modelId="{2378536C-5CEB-423D-A629-9ADB9E706D1A}" type="presParOf" srcId="{60AA9BA0-3417-4B3C-B541-4BAAAE3E0579}" destId="{27DBD9D5-A523-404A-A710-9FD017610386}" srcOrd="0" destOrd="0" presId="urn:microsoft.com/office/officeart/2005/8/layout/orgChart1"/>
    <dgm:cxn modelId="{A79473BA-D9E2-499A-BC53-34AE91ED7397}" type="presParOf" srcId="{27DBD9D5-A523-404A-A710-9FD017610386}" destId="{82EB09DD-103E-4FAB-AA26-502688C2BEA6}" srcOrd="0" destOrd="0" presId="urn:microsoft.com/office/officeart/2005/8/layout/orgChart1"/>
    <dgm:cxn modelId="{4360F12E-9218-49ED-9454-E689CC76C18C}" type="presParOf" srcId="{27DBD9D5-A523-404A-A710-9FD017610386}" destId="{7710B0B5-2547-499A-916B-FD3C4050C4E3}" srcOrd="1" destOrd="0" presId="urn:microsoft.com/office/officeart/2005/8/layout/orgChart1"/>
    <dgm:cxn modelId="{8F2C1B66-4602-4CFD-8248-65F83997F102}" type="presParOf" srcId="{60AA9BA0-3417-4B3C-B541-4BAAAE3E0579}" destId="{72CD2EEA-ED3B-416E-B540-04080C237B6B}" srcOrd="1" destOrd="0" presId="urn:microsoft.com/office/officeart/2005/8/layout/orgChart1"/>
    <dgm:cxn modelId="{61F58C10-F4AE-4D36-A7D7-DCFEF23B4210}" type="presParOf" srcId="{72CD2EEA-ED3B-416E-B540-04080C237B6B}" destId="{6B121E4C-0B49-43D8-853E-D81847273AA4}" srcOrd="0" destOrd="0" presId="urn:microsoft.com/office/officeart/2005/8/layout/orgChart1"/>
    <dgm:cxn modelId="{416A8A1B-E45E-4C61-B5F6-E7C36A9C51A9}" type="presParOf" srcId="{72CD2EEA-ED3B-416E-B540-04080C237B6B}" destId="{137B609D-CA01-48C6-9236-9CBE8EC37D09}" srcOrd="1" destOrd="0" presId="urn:microsoft.com/office/officeart/2005/8/layout/orgChart1"/>
    <dgm:cxn modelId="{CED43B76-98CF-4B17-A1C5-7BCDFCD9045A}" type="presParOf" srcId="{137B609D-CA01-48C6-9236-9CBE8EC37D09}" destId="{8BA02876-C744-4849-BE99-ED4EDF2DF751}" srcOrd="0" destOrd="0" presId="urn:microsoft.com/office/officeart/2005/8/layout/orgChart1"/>
    <dgm:cxn modelId="{336923DE-C772-4254-AAAB-AD8A6BBF51F4}" type="presParOf" srcId="{8BA02876-C744-4849-BE99-ED4EDF2DF751}" destId="{66B1D567-18C3-4A20-BB0F-D9032211F579}" srcOrd="0" destOrd="0" presId="urn:microsoft.com/office/officeart/2005/8/layout/orgChart1"/>
    <dgm:cxn modelId="{B96D0B91-B4D5-4773-9650-3F131F0E953E}" type="presParOf" srcId="{8BA02876-C744-4849-BE99-ED4EDF2DF751}" destId="{3E21061C-FED7-4735-A1AC-8793F4AED24E}" srcOrd="1" destOrd="0" presId="urn:microsoft.com/office/officeart/2005/8/layout/orgChart1"/>
    <dgm:cxn modelId="{842A448F-FFBA-4BD7-B559-84A59A008FCD}" type="presParOf" srcId="{137B609D-CA01-48C6-9236-9CBE8EC37D09}" destId="{4F19A551-7B20-4597-B153-BCA47B10DBC7}" srcOrd="1" destOrd="0" presId="urn:microsoft.com/office/officeart/2005/8/layout/orgChart1"/>
    <dgm:cxn modelId="{8EEC23EB-4EFC-48AB-82D1-85882B29AB97}" type="presParOf" srcId="{137B609D-CA01-48C6-9236-9CBE8EC37D09}" destId="{F668E5B4-1E52-4620-9F80-D5EDB5059351}" srcOrd="2" destOrd="0" presId="urn:microsoft.com/office/officeart/2005/8/layout/orgChart1"/>
    <dgm:cxn modelId="{BB7213FA-648A-44B4-B351-FE6ED380A990}" type="presParOf" srcId="{60AA9BA0-3417-4B3C-B541-4BAAAE3E0579}" destId="{75CB5C4D-0D86-43E4-9DB8-00D412A9F705}" srcOrd="2" destOrd="0" presId="urn:microsoft.com/office/officeart/2005/8/layout/orgChart1"/>
    <dgm:cxn modelId="{A3A87EC7-D5F8-4BE0-AF26-618CFED0EDBE}" type="presParOf" srcId="{DA5D50CC-C1E3-4649-BFB5-ECF361E129E9}" destId="{2CA69C1F-82E8-4E89-B912-55DCC392B707}" srcOrd="2" destOrd="0" presId="urn:microsoft.com/office/officeart/2005/8/layout/orgChart1"/>
    <dgm:cxn modelId="{DB39E623-E053-4E93-AF0F-048017C9EEC4}" type="presParOf" srcId="{C04C81B9-A096-4ED0-A499-1CC4858E78D9}" destId="{40EC659E-412C-4486-83A1-F1BA566BBE0C}" srcOrd="2" destOrd="0" presId="urn:microsoft.com/office/officeart/2005/8/layout/orgChart1"/>
    <dgm:cxn modelId="{7C49A109-AB4B-4F28-93BC-1007715676B5}" type="presParOf" srcId="{C04C81B9-A096-4ED0-A499-1CC4858E78D9}" destId="{00102FF1-9E6B-46F5-AC91-BB22910784CA}" srcOrd="3" destOrd="0" presId="urn:microsoft.com/office/officeart/2005/8/layout/orgChart1"/>
    <dgm:cxn modelId="{266EBE61-6B3E-4D35-AD0C-569715258D68}" type="presParOf" srcId="{00102FF1-9E6B-46F5-AC91-BB22910784CA}" destId="{B1B74206-1F1C-49F1-AADB-C40DB6EE41A1}" srcOrd="0" destOrd="0" presId="urn:microsoft.com/office/officeart/2005/8/layout/orgChart1"/>
    <dgm:cxn modelId="{94E82CCC-8B35-4B95-9902-E5D5AB8C4765}" type="presParOf" srcId="{B1B74206-1F1C-49F1-AADB-C40DB6EE41A1}" destId="{6CD09E47-2EE0-49B4-8E52-3C67B1EB4FC3}" srcOrd="0" destOrd="0" presId="urn:microsoft.com/office/officeart/2005/8/layout/orgChart1"/>
    <dgm:cxn modelId="{1019EF6B-701A-469D-AE42-9F488D2DD3C4}" type="presParOf" srcId="{B1B74206-1F1C-49F1-AADB-C40DB6EE41A1}" destId="{59BE4EAF-DEFF-4684-8EBD-45390E52127C}" srcOrd="1" destOrd="0" presId="urn:microsoft.com/office/officeart/2005/8/layout/orgChart1"/>
    <dgm:cxn modelId="{3B5ED30D-2883-4A4B-B73B-B90603B1F920}" type="presParOf" srcId="{00102FF1-9E6B-46F5-AC91-BB22910784CA}" destId="{7A045091-FCCA-4431-B0E4-ABF3E4CE91B2}" srcOrd="1" destOrd="0" presId="urn:microsoft.com/office/officeart/2005/8/layout/orgChart1"/>
    <dgm:cxn modelId="{CDB04866-4C13-4048-A8ED-FE542F3D479A}" type="presParOf" srcId="{00102FF1-9E6B-46F5-AC91-BB22910784CA}" destId="{FC954FD3-A09A-425C-8FBA-2B0D3F900FBB}" srcOrd="2" destOrd="0" presId="urn:microsoft.com/office/officeart/2005/8/layout/orgChart1"/>
    <dgm:cxn modelId="{6920AD92-1543-42E7-87FC-DB77A88AB9D2}" type="presParOf" srcId="{C9C5266E-6FD3-4C68-9D01-008722E3EA1F}" destId="{B0D83BF3-FD85-4BF3-A585-6144224C5C81}" srcOrd="2" destOrd="0" presId="urn:microsoft.com/office/officeart/2005/8/layout/orgChart1"/>
    <dgm:cxn modelId="{49D0673A-F8AA-444B-BE88-E6FB9B756432}" type="presParOf" srcId="{C9C5266E-6FD3-4C68-9D01-008722E3EA1F}" destId="{B3C36226-DF98-46FB-960C-687C7781B112}" srcOrd="3" destOrd="0" presId="urn:microsoft.com/office/officeart/2005/8/layout/orgChart1"/>
    <dgm:cxn modelId="{5B77F481-D0C0-4534-92E7-C3DBE4F7DF49}" type="presParOf" srcId="{B3C36226-DF98-46FB-960C-687C7781B112}" destId="{AB317088-8D7D-4A53-83FE-1F078F5C21BE}" srcOrd="0" destOrd="0" presId="urn:microsoft.com/office/officeart/2005/8/layout/orgChart1"/>
    <dgm:cxn modelId="{7D00FCB6-34ED-42E7-A418-35ED9016C124}" type="presParOf" srcId="{AB317088-8D7D-4A53-83FE-1F078F5C21BE}" destId="{56AE5ED3-5C2C-4A5F-B4FA-488733C4E541}" srcOrd="0" destOrd="0" presId="urn:microsoft.com/office/officeart/2005/8/layout/orgChart1"/>
    <dgm:cxn modelId="{FF26EC34-0877-4758-BC86-94836BF7C3D4}" type="presParOf" srcId="{AB317088-8D7D-4A53-83FE-1F078F5C21BE}" destId="{ADE58319-DDF8-4457-80E8-BF5525EDB46B}" srcOrd="1" destOrd="0" presId="urn:microsoft.com/office/officeart/2005/8/layout/orgChart1"/>
    <dgm:cxn modelId="{4623C8C7-EEC3-4583-A91E-96809BEE6D76}" type="presParOf" srcId="{B3C36226-DF98-46FB-960C-687C7781B112}" destId="{C2F15FFD-2168-40D2-98A8-7E208E8E890C}" srcOrd="1" destOrd="0" presId="urn:microsoft.com/office/officeart/2005/8/layout/orgChart1"/>
    <dgm:cxn modelId="{6F5E4865-F2AF-4BF1-9207-680BC4F61DC8}" type="presParOf" srcId="{B3C36226-DF98-46FB-960C-687C7781B112}" destId="{BB7BFEBF-EA0A-4ED1-BB33-63D2722D1ACC}" srcOrd="2" destOrd="0" presId="urn:microsoft.com/office/officeart/2005/8/layout/orgChart1"/>
    <dgm:cxn modelId="{4D1D8D10-EDAC-417E-B266-138930D8B4B4}" type="presParOf" srcId="{10BA2C09-0599-4BE5-8548-ABAB894A231A}" destId="{1A63B2BC-151C-482D-9889-156C6254A827}" srcOrd="2" destOrd="0" presId="urn:microsoft.com/office/officeart/2005/8/layout/orgChart1"/>
    <dgm:cxn modelId="{B847DC8B-ED34-47EA-9957-6B3F09316A20}" type="presParOf" srcId="{BB2B85E9-30C0-4244-BC76-3767C67A27FA}" destId="{43A70F8E-13C9-47A8-9B07-F0ADE7C70543}" srcOrd="2" destOrd="0" presId="urn:microsoft.com/office/officeart/2005/8/layout/orgChart1"/>
    <dgm:cxn modelId="{3E992B97-B986-4D07-A8E0-1B0CEB339B29}" type="presParOf" srcId="{BB2B85E9-30C0-4244-BC76-3767C67A27FA}" destId="{F6E571EB-771A-406E-9B3A-B9F867EEFDB3}" srcOrd="3" destOrd="0" presId="urn:microsoft.com/office/officeart/2005/8/layout/orgChart1"/>
    <dgm:cxn modelId="{DC71D00D-E996-4CA9-AC19-B6571CF26B6E}" type="presParOf" srcId="{F6E571EB-771A-406E-9B3A-B9F867EEFDB3}" destId="{8BE491F0-4906-4226-B8B3-3F6AF4A36AEF}" srcOrd="0" destOrd="0" presId="urn:microsoft.com/office/officeart/2005/8/layout/orgChart1"/>
    <dgm:cxn modelId="{82432CB6-8BCE-45FA-9B46-F04A718629C3}" type="presParOf" srcId="{8BE491F0-4906-4226-B8B3-3F6AF4A36AEF}" destId="{E9C8ADA0-3683-488A-ABD1-5743D02B58B5}" srcOrd="0" destOrd="0" presId="urn:microsoft.com/office/officeart/2005/8/layout/orgChart1"/>
    <dgm:cxn modelId="{60ACA027-48A7-40A2-A408-9EA6A0C2A6B7}" type="presParOf" srcId="{8BE491F0-4906-4226-B8B3-3F6AF4A36AEF}" destId="{52F57E22-89CD-414C-9374-DDAE5B1DCEF6}" srcOrd="1" destOrd="0" presId="urn:microsoft.com/office/officeart/2005/8/layout/orgChart1"/>
    <dgm:cxn modelId="{6BB9C9AE-075F-4D9B-BB8F-2937DB65BFC9}" type="presParOf" srcId="{F6E571EB-771A-406E-9B3A-B9F867EEFDB3}" destId="{B938C2CA-4224-42F1-A290-34711971583A}" srcOrd="1" destOrd="0" presId="urn:microsoft.com/office/officeart/2005/8/layout/orgChart1"/>
    <dgm:cxn modelId="{56160C07-83DF-4C05-94AB-A8E06215EA6B}" type="presParOf" srcId="{F6E571EB-771A-406E-9B3A-B9F867EEFDB3}" destId="{1B905C44-0FE6-4BAF-B6B4-22E2C7B1274F}" srcOrd="2" destOrd="0" presId="urn:microsoft.com/office/officeart/2005/8/layout/orgChart1"/>
    <dgm:cxn modelId="{B4FD162C-1DDF-469B-B646-D4650146F29B}" type="presParOf" srcId="{53F80C15-E408-46B6-9999-6A23C28A5566}" destId="{18361238-E556-40B1-A9A3-2089948E0D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D206AF-D12C-46D5-BBFD-29F5C1F0EA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142D1052-23D2-43DE-9B98-76C7D2FCEE6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105 HCV-RNA +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b="1" i="0" u="none" strike="noStrike" cap="none" normalizeH="0" baseline="0" dirty="0" smtClean="0">
            <a:ln>
              <a:noFill/>
            </a:ln>
            <a:solidFill>
              <a:srgbClr val="FFC000"/>
            </a:solidFill>
            <a:effectLst/>
            <a:latin typeface="Calibri" panose="020F0502020204030204" pitchFamily="34" charset="0"/>
            <a:cs typeface="Arial" panose="020B0604020202020204" pitchFamily="34" charset="0"/>
          </a:endParaRPr>
        </a:p>
      </dgm:t>
    </dgm:pt>
    <dgm:pt modelId="{99C06FF9-A580-486C-8448-E74DFF061BAD}" type="parTrans" cxnId="{435DAFCB-FEEC-478E-A2B3-F8A6EF0BE043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66E6F9D5-428B-43A7-96CB-EDDF79531A1C}" type="sibTrans" cxnId="{435DAFCB-FEEC-478E-A2B3-F8A6EF0BE043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CD184A6F-AF2D-4EE0-9F7F-9E85EE1D567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101 zakończone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postępowanie</a:t>
          </a:r>
        </a:p>
      </dgm:t>
    </dgm:pt>
    <dgm:pt modelId="{51098039-13F2-4AA6-90F6-A5D776285551}" type="parTrans" cxnId="{1A307634-D8BD-4B79-8445-D9F020592173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0AEDB3FB-B24A-4A40-8150-B012CA6B16BF}" type="sibTrans" cxnId="{1A307634-D8BD-4B79-8445-D9F020592173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FD8DF6F4-7ADF-4C5A-829B-F2495BA25A00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95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 do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specjalisty</a:t>
          </a:r>
        </a:p>
      </dgm:t>
    </dgm:pt>
    <dgm:pt modelId="{4B430F93-2124-467F-A1C0-F8E00F51646C}" type="parTrans" cxnId="{6935C4A9-3C5C-4013-9F0A-B9C4E3F14601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7817DFB4-6F80-46D6-A1E8-041C4F952C3D}" type="sibTrans" cxnId="{6935C4A9-3C5C-4013-9F0A-B9C4E3F14601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09BEE007-7721-41C0-A984-734E7AA133C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brak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skierowania</a:t>
          </a:r>
        </a:p>
      </dgm:t>
    </dgm:pt>
    <dgm:pt modelId="{9B27C730-4C03-41AF-8AB0-62C3146DBE2D}" type="parTrans" cxnId="{D44FF3D0-85C6-4E0F-A86C-A92F12F732DB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52885A73-FFDF-4338-8EF9-3F8DFBD32577}" type="sibTrans" cxnId="{D44FF3D0-85C6-4E0F-A86C-A92F12F732DB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7DEB9385-B8D8-4D8B-991C-C437C1134D9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4 w trakcie</a:t>
          </a:r>
        </a:p>
      </dgm:t>
    </dgm:pt>
    <dgm:pt modelId="{7B0EA043-AA20-47A3-8195-5BB079DDD0AE}" type="parTrans" cxnId="{594004C2-CAB0-40DC-B409-308352ECAC1C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D3B5B572-7C48-47B9-9586-EA271DF1DE98}" type="sibTrans" cxnId="{594004C2-CAB0-40DC-B409-308352ECAC1C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4E22CC00-A814-4AA5-AF1C-89C54EA524FD}" type="pres">
      <dgm:prSet presAssocID="{7DD206AF-D12C-46D5-BBFD-29F5C1F0EA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98FCB22-26AF-44CC-9841-B88CA60E0BCB}" type="pres">
      <dgm:prSet presAssocID="{142D1052-23D2-43DE-9B98-76C7D2FCEE6C}" presName="hierRoot1" presStyleCnt="0">
        <dgm:presLayoutVars>
          <dgm:hierBranch/>
        </dgm:presLayoutVars>
      </dgm:prSet>
      <dgm:spPr/>
    </dgm:pt>
    <dgm:pt modelId="{A1FAD238-D4BC-49D3-90F4-B602F2E49157}" type="pres">
      <dgm:prSet presAssocID="{142D1052-23D2-43DE-9B98-76C7D2FCEE6C}" presName="rootComposite1" presStyleCnt="0"/>
      <dgm:spPr/>
    </dgm:pt>
    <dgm:pt modelId="{6CFFCBCA-E1BA-43B7-9690-BC25F2C44084}" type="pres">
      <dgm:prSet presAssocID="{142D1052-23D2-43DE-9B98-76C7D2FCEE6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35F5ABA-AA3F-48A0-B3F7-6C7FB142D5C2}" type="pres">
      <dgm:prSet presAssocID="{142D1052-23D2-43DE-9B98-76C7D2FCEE6C}" presName="rootConnector1" presStyleLbl="node1" presStyleIdx="0" presStyleCnt="0"/>
      <dgm:spPr/>
      <dgm:t>
        <a:bodyPr/>
        <a:lstStyle/>
        <a:p>
          <a:endParaRPr lang="pl-PL"/>
        </a:p>
      </dgm:t>
    </dgm:pt>
    <dgm:pt modelId="{FF4946EA-8FF3-4946-9954-E4E7DA6A9C40}" type="pres">
      <dgm:prSet presAssocID="{142D1052-23D2-43DE-9B98-76C7D2FCEE6C}" presName="hierChild2" presStyleCnt="0"/>
      <dgm:spPr/>
    </dgm:pt>
    <dgm:pt modelId="{0B52EB47-97E5-4672-AAD0-20DB00CD1B5E}" type="pres">
      <dgm:prSet presAssocID="{51098039-13F2-4AA6-90F6-A5D776285551}" presName="Name35" presStyleLbl="parChTrans1D2" presStyleIdx="0" presStyleCnt="2"/>
      <dgm:spPr/>
      <dgm:t>
        <a:bodyPr/>
        <a:lstStyle/>
        <a:p>
          <a:endParaRPr lang="pl-PL"/>
        </a:p>
      </dgm:t>
    </dgm:pt>
    <dgm:pt modelId="{2D8A1175-E2F1-4638-AFDE-D4C6C6266FA3}" type="pres">
      <dgm:prSet presAssocID="{CD184A6F-AF2D-4EE0-9F7F-9E85EE1D567A}" presName="hierRoot2" presStyleCnt="0">
        <dgm:presLayoutVars>
          <dgm:hierBranch/>
        </dgm:presLayoutVars>
      </dgm:prSet>
      <dgm:spPr/>
    </dgm:pt>
    <dgm:pt modelId="{F962D4C3-C4A5-4474-A5ED-CFD31C4620C4}" type="pres">
      <dgm:prSet presAssocID="{CD184A6F-AF2D-4EE0-9F7F-9E85EE1D567A}" presName="rootComposite" presStyleCnt="0"/>
      <dgm:spPr/>
    </dgm:pt>
    <dgm:pt modelId="{E5654F16-B4F6-4ADD-A485-9FDC11DE2B48}" type="pres">
      <dgm:prSet presAssocID="{CD184A6F-AF2D-4EE0-9F7F-9E85EE1D567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CBB3027-69FB-4158-BDB1-E13DF76294C0}" type="pres">
      <dgm:prSet presAssocID="{CD184A6F-AF2D-4EE0-9F7F-9E85EE1D567A}" presName="rootConnector" presStyleLbl="node2" presStyleIdx="0" presStyleCnt="2"/>
      <dgm:spPr/>
      <dgm:t>
        <a:bodyPr/>
        <a:lstStyle/>
        <a:p>
          <a:endParaRPr lang="pl-PL"/>
        </a:p>
      </dgm:t>
    </dgm:pt>
    <dgm:pt modelId="{43DC8649-DD9F-425D-A172-F606CCADA3C9}" type="pres">
      <dgm:prSet presAssocID="{CD184A6F-AF2D-4EE0-9F7F-9E85EE1D567A}" presName="hierChild4" presStyleCnt="0"/>
      <dgm:spPr/>
    </dgm:pt>
    <dgm:pt modelId="{2E435F9E-AF6D-4757-8D7D-B2D049B2B156}" type="pres">
      <dgm:prSet presAssocID="{CD184A6F-AF2D-4EE0-9F7F-9E85EE1D567A}" presName="hierChild5" presStyleCnt="0"/>
      <dgm:spPr/>
    </dgm:pt>
    <dgm:pt modelId="{687D80F0-F5F3-4966-9255-B77A8D28F7A0}" type="pres">
      <dgm:prSet presAssocID="{4B430F93-2124-467F-A1C0-F8E00F51646C}" presName="Name111" presStyleLbl="parChTrans1D3" presStyleIdx="0" presStyleCnt="1"/>
      <dgm:spPr/>
      <dgm:t>
        <a:bodyPr/>
        <a:lstStyle/>
        <a:p>
          <a:endParaRPr lang="pl-PL"/>
        </a:p>
      </dgm:t>
    </dgm:pt>
    <dgm:pt modelId="{6461FC02-05E5-4674-BF93-9796B7A326DE}" type="pres">
      <dgm:prSet presAssocID="{FD8DF6F4-7ADF-4C5A-829B-F2495BA25A00}" presName="hierRoot3" presStyleCnt="0">
        <dgm:presLayoutVars>
          <dgm:hierBranch/>
        </dgm:presLayoutVars>
      </dgm:prSet>
      <dgm:spPr/>
    </dgm:pt>
    <dgm:pt modelId="{621AD572-01CA-49B7-9483-5D1C107CA58E}" type="pres">
      <dgm:prSet presAssocID="{FD8DF6F4-7ADF-4C5A-829B-F2495BA25A00}" presName="rootComposite3" presStyleCnt="0"/>
      <dgm:spPr/>
    </dgm:pt>
    <dgm:pt modelId="{1CFF886F-9DAB-4951-B415-087E2EE74CE5}" type="pres">
      <dgm:prSet presAssocID="{FD8DF6F4-7ADF-4C5A-829B-F2495BA25A00}" presName="rootText3" presStyleLbl="asst2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6BBFCBB-8ED1-4A34-84A4-B0BF63EC0728}" type="pres">
      <dgm:prSet presAssocID="{FD8DF6F4-7ADF-4C5A-829B-F2495BA25A00}" presName="rootConnector3" presStyleLbl="asst2" presStyleIdx="0" presStyleCnt="1"/>
      <dgm:spPr/>
      <dgm:t>
        <a:bodyPr/>
        <a:lstStyle/>
        <a:p>
          <a:endParaRPr lang="pl-PL"/>
        </a:p>
      </dgm:t>
    </dgm:pt>
    <dgm:pt modelId="{C6985D3B-A0E5-4940-A3BF-CEA9F6E534E7}" type="pres">
      <dgm:prSet presAssocID="{FD8DF6F4-7ADF-4C5A-829B-F2495BA25A00}" presName="hierChild6" presStyleCnt="0"/>
      <dgm:spPr/>
    </dgm:pt>
    <dgm:pt modelId="{F175DDCF-3354-4048-A390-FF5A9EDFCF84}" type="pres">
      <dgm:prSet presAssocID="{9B27C730-4C03-41AF-8AB0-62C3146DBE2D}" presName="Name35" presStyleLbl="parChTrans1D4" presStyleIdx="0" presStyleCnt="1"/>
      <dgm:spPr/>
      <dgm:t>
        <a:bodyPr/>
        <a:lstStyle/>
        <a:p>
          <a:endParaRPr lang="pl-PL"/>
        </a:p>
      </dgm:t>
    </dgm:pt>
    <dgm:pt modelId="{52132ADB-817C-4E91-989A-F6DF386B42C9}" type="pres">
      <dgm:prSet presAssocID="{09BEE007-7721-41C0-A984-734E7AA133C9}" presName="hierRoot2" presStyleCnt="0">
        <dgm:presLayoutVars>
          <dgm:hierBranch val="r"/>
        </dgm:presLayoutVars>
      </dgm:prSet>
      <dgm:spPr/>
    </dgm:pt>
    <dgm:pt modelId="{69FB0B97-C7BB-4A8E-9204-3D0D74AB7216}" type="pres">
      <dgm:prSet presAssocID="{09BEE007-7721-41C0-A984-734E7AA133C9}" presName="rootComposite" presStyleCnt="0"/>
      <dgm:spPr/>
    </dgm:pt>
    <dgm:pt modelId="{06D42653-97F4-4808-AF4B-30EE348735F6}" type="pres">
      <dgm:prSet presAssocID="{09BEE007-7721-41C0-A984-734E7AA133C9}" presName="rootText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23A55C2-0F11-4952-A6DF-3F0A584B1E32}" type="pres">
      <dgm:prSet presAssocID="{09BEE007-7721-41C0-A984-734E7AA133C9}" presName="rootConnector" presStyleLbl="node4" presStyleIdx="0" presStyleCnt="1"/>
      <dgm:spPr/>
      <dgm:t>
        <a:bodyPr/>
        <a:lstStyle/>
        <a:p>
          <a:endParaRPr lang="pl-PL"/>
        </a:p>
      </dgm:t>
    </dgm:pt>
    <dgm:pt modelId="{CE8EE633-0C58-4643-B084-AAD81C9D6C44}" type="pres">
      <dgm:prSet presAssocID="{09BEE007-7721-41C0-A984-734E7AA133C9}" presName="hierChild4" presStyleCnt="0"/>
      <dgm:spPr/>
    </dgm:pt>
    <dgm:pt modelId="{0AE8EA1A-4250-4330-B112-B6A729804535}" type="pres">
      <dgm:prSet presAssocID="{09BEE007-7721-41C0-A984-734E7AA133C9}" presName="hierChild5" presStyleCnt="0"/>
      <dgm:spPr/>
    </dgm:pt>
    <dgm:pt modelId="{ABFCEEA6-2BE8-45D5-B870-8FD0FACB38D6}" type="pres">
      <dgm:prSet presAssocID="{FD8DF6F4-7ADF-4C5A-829B-F2495BA25A00}" presName="hierChild7" presStyleCnt="0"/>
      <dgm:spPr/>
    </dgm:pt>
    <dgm:pt modelId="{EFF69E92-B3CE-4E70-8593-A7F9CCC277F8}" type="pres">
      <dgm:prSet presAssocID="{7B0EA043-AA20-47A3-8195-5BB079DDD0AE}" presName="Name35" presStyleLbl="parChTrans1D2" presStyleIdx="1" presStyleCnt="2"/>
      <dgm:spPr/>
      <dgm:t>
        <a:bodyPr/>
        <a:lstStyle/>
        <a:p>
          <a:endParaRPr lang="pl-PL"/>
        </a:p>
      </dgm:t>
    </dgm:pt>
    <dgm:pt modelId="{6799B909-D3E3-4146-83E0-2EA73695E0A5}" type="pres">
      <dgm:prSet presAssocID="{7DEB9385-B8D8-4D8B-991C-C437C1134D98}" presName="hierRoot2" presStyleCnt="0">
        <dgm:presLayoutVars>
          <dgm:hierBranch/>
        </dgm:presLayoutVars>
      </dgm:prSet>
      <dgm:spPr/>
    </dgm:pt>
    <dgm:pt modelId="{811E3AA0-0461-4B4A-9D20-E0D13B7A04D6}" type="pres">
      <dgm:prSet presAssocID="{7DEB9385-B8D8-4D8B-991C-C437C1134D98}" presName="rootComposite" presStyleCnt="0"/>
      <dgm:spPr/>
    </dgm:pt>
    <dgm:pt modelId="{C21F62F8-DA8E-4842-BE1D-672CD4081B16}" type="pres">
      <dgm:prSet presAssocID="{7DEB9385-B8D8-4D8B-991C-C437C1134D9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B6C3246-4D63-49E0-A9C7-F67797732EA4}" type="pres">
      <dgm:prSet presAssocID="{7DEB9385-B8D8-4D8B-991C-C437C1134D98}" presName="rootConnector" presStyleLbl="node2" presStyleIdx="1" presStyleCnt="2"/>
      <dgm:spPr/>
      <dgm:t>
        <a:bodyPr/>
        <a:lstStyle/>
        <a:p>
          <a:endParaRPr lang="pl-PL"/>
        </a:p>
      </dgm:t>
    </dgm:pt>
    <dgm:pt modelId="{C480779C-361D-477B-939C-FC22B58C6694}" type="pres">
      <dgm:prSet presAssocID="{7DEB9385-B8D8-4D8B-991C-C437C1134D98}" presName="hierChild4" presStyleCnt="0"/>
      <dgm:spPr/>
    </dgm:pt>
    <dgm:pt modelId="{E3C97521-798F-4C3E-966E-2D95407D67A2}" type="pres">
      <dgm:prSet presAssocID="{7DEB9385-B8D8-4D8B-991C-C437C1134D98}" presName="hierChild5" presStyleCnt="0"/>
      <dgm:spPr/>
    </dgm:pt>
    <dgm:pt modelId="{ECB83C8E-4947-4F5C-BECA-2F9791150321}" type="pres">
      <dgm:prSet presAssocID="{142D1052-23D2-43DE-9B98-76C7D2FCEE6C}" presName="hierChild3" presStyleCnt="0"/>
      <dgm:spPr/>
    </dgm:pt>
  </dgm:ptLst>
  <dgm:cxnLst>
    <dgm:cxn modelId="{6935C4A9-3C5C-4013-9F0A-B9C4E3F14601}" srcId="{CD184A6F-AF2D-4EE0-9F7F-9E85EE1D567A}" destId="{FD8DF6F4-7ADF-4C5A-829B-F2495BA25A00}" srcOrd="0" destOrd="0" parTransId="{4B430F93-2124-467F-A1C0-F8E00F51646C}" sibTransId="{7817DFB4-6F80-46D6-A1E8-041C4F952C3D}"/>
    <dgm:cxn modelId="{9F2D86E2-819C-4191-85E2-4A406106C1FC}" type="presOf" srcId="{CD184A6F-AF2D-4EE0-9F7F-9E85EE1D567A}" destId="{E5654F16-B4F6-4ADD-A485-9FDC11DE2B48}" srcOrd="0" destOrd="0" presId="urn:microsoft.com/office/officeart/2005/8/layout/orgChart1"/>
    <dgm:cxn modelId="{14E0A0AD-354D-4208-A2CD-422ED5A5B45C}" type="presOf" srcId="{142D1052-23D2-43DE-9B98-76C7D2FCEE6C}" destId="{6CFFCBCA-E1BA-43B7-9690-BC25F2C44084}" srcOrd="0" destOrd="0" presId="urn:microsoft.com/office/officeart/2005/8/layout/orgChart1"/>
    <dgm:cxn modelId="{D69DF3BB-A9FE-45A1-85B4-94B0E3A9A1CB}" type="presOf" srcId="{09BEE007-7721-41C0-A984-734E7AA133C9}" destId="{D23A55C2-0F11-4952-A6DF-3F0A584B1E32}" srcOrd="1" destOrd="0" presId="urn:microsoft.com/office/officeart/2005/8/layout/orgChart1"/>
    <dgm:cxn modelId="{C33F3D1E-F417-487C-8485-19BB189EAC7A}" type="presOf" srcId="{CD184A6F-AF2D-4EE0-9F7F-9E85EE1D567A}" destId="{4CBB3027-69FB-4158-BDB1-E13DF76294C0}" srcOrd="1" destOrd="0" presId="urn:microsoft.com/office/officeart/2005/8/layout/orgChart1"/>
    <dgm:cxn modelId="{66D9FB3F-122F-4C0B-AB50-57D35274FF7B}" type="presOf" srcId="{7DEB9385-B8D8-4D8B-991C-C437C1134D98}" destId="{C21F62F8-DA8E-4842-BE1D-672CD4081B16}" srcOrd="0" destOrd="0" presId="urn:microsoft.com/office/officeart/2005/8/layout/orgChart1"/>
    <dgm:cxn modelId="{8F981AAE-A9C0-4BD4-B03F-12C1E22A83B5}" type="presOf" srcId="{9B27C730-4C03-41AF-8AB0-62C3146DBE2D}" destId="{F175DDCF-3354-4048-A390-FF5A9EDFCF84}" srcOrd="0" destOrd="0" presId="urn:microsoft.com/office/officeart/2005/8/layout/orgChart1"/>
    <dgm:cxn modelId="{1A307634-D8BD-4B79-8445-D9F020592173}" srcId="{142D1052-23D2-43DE-9B98-76C7D2FCEE6C}" destId="{CD184A6F-AF2D-4EE0-9F7F-9E85EE1D567A}" srcOrd="0" destOrd="0" parTransId="{51098039-13F2-4AA6-90F6-A5D776285551}" sibTransId="{0AEDB3FB-B24A-4A40-8150-B012CA6B16BF}"/>
    <dgm:cxn modelId="{435DAFCB-FEEC-478E-A2B3-F8A6EF0BE043}" srcId="{7DD206AF-D12C-46D5-BBFD-29F5C1F0EA9F}" destId="{142D1052-23D2-43DE-9B98-76C7D2FCEE6C}" srcOrd="0" destOrd="0" parTransId="{99C06FF9-A580-486C-8448-E74DFF061BAD}" sibTransId="{66E6F9D5-428B-43A7-96CB-EDDF79531A1C}"/>
    <dgm:cxn modelId="{3400B185-604F-47D5-95E8-E650A10DF59F}" type="presOf" srcId="{FD8DF6F4-7ADF-4C5A-829B-F2495BA25A00}" destId="{A6BBFCBB-8ED1-4A34-84A4-B0BF63EC0728}" srcOrd="1" destOrd="0" presId="urn:microsoft.com/office/officeart/2005/8/layout/orgChart1"/>
    <dgm:cxn modelId="{9EA253EF-1599-459E-B83E-FE754676955B}" type="presOf" srcId="{142D1052-23D2-43DE-9B98-76C7D2FCEE6C}" destId="{235F5ABA-AA3F-48A0-B3F7-6C7FB142D5C2}" srcOrd="1" destOrd="0" presId="urn:microsoft.com/office/officeart/2005/8/layout/orgChart1"/>
    <dgm:cxn modelId="{594004C2-CAB0-40DC-B409-308352ECAC1C}" srcId="{142D1052-23D2-43DE-9B98-76C7D2FCEE6C}" destId="{7DEB9385-B8D8-4D8B-991C-C437C1134D98}" srcOrd="1" destOrd="0" parTransId="{7B0EA043-AA20-47A3-8195-5BB079DDD0AE}" sibTransId="{D3B5B572-7C48-47B9-9586-EA271DF1DE98}"/>
    <dgm:cxn modelId="{D59C01F2-3282-436A-B02E-5A27C0DA462C}" type="presOf" srcId="{7DD206AF-D12C-46D5-BBFD-29F5C1F0EA9F}" destId="{4E22CC00-A814-4AA5-AF1C-89C54EA524FD}" srcOrd="0" destOrd="0" presId="urn:microsoft.com/office/officeart/2005/8/layout/orgChart1"/>
    <dgm:cxn modelId="{D44FF3D0-85C6-4E0F-A86C-A92F12F732DB}" srcId="{FD8DF6F4-7ADF-4C5A-829B-F2495BA25A00}" destId="{09BEE007-7721-41C0-A984-734E7AA133C9}" srcOrd="0" destOrd="0" parTransId="{9B27C730-4C03-41AF-8AB0-62C3146DBE2D}" sibTransId="{52885A73-FFDF-4338-8EF9-3F8DFBD32577}"/>
    <dgm:cxn modelId="{6F736736-6279-461C-BA58-9DDCEB742193}" type="presOf" srcId="{4B430F93-2124-467F-A1C0-F8E00F51646C}" destId="{687D80F0-F5F3-4966-9255-B77A8D28F7A0}" srcOrd="0" destOrd="0" presId="urn:microsoft.com/office/officeart/2005/8/layout/orgChart1"/>
    <dgm:cxn modelId="{31812AC7-EAFA-43B6-8CA5-D4955E3971A8}" type="presOf" srcId="{FD8DF6F4-7ADF-4C5A-829B-F2495BA25A00}" destId="{1CFF886F-9DAB-4951-B415-087E2EE74CE5}" srcOrd="0" destOrd="0" presId="urn:microsoft.com/office/officeart/2005/8/layout/orgChart1"/>
    <dgm:cxn modelId="{C01434B5-6FC7-42B9-AAAD-9876E32C703B}" type="presOf" srcId="{51098039-13F2-4AA6-90F6-A5D776285551}" destId="{0B52EB47-97E5-4672-AAD0-20DB00CD1B5E}" srcOrd="0" destOrd="0" presId="urn:microsoft.com/office/officeart/2005/8/layout/orgChart1"/>
    <dgm:cxn modelId="{DAF7BE58-0517-4D45-BEE6-F31A811737DE}" type="presOf" srcId="{7B0EA043-AA20-47A3-8195-5BB079DDD0AE}" destId="{EFF69E92-B3CE-4E70-8593-A7F9CCC277F8}" srcOrd="0" destOrd="0" presId="urn:microsoft.com/office/officeart/2005/8/layout/orgChart1"/>
    <dgm:cxn modelId="{D1A2BEE4-F4FA-451F-8D7E-D433C683BC2A}" type="presOf" srcId="{7DEB9385-B8D8-4D8B-991C-C437C1134D98}" destId="{BB6C3246-4D63-49E0-A9C7-F67797732EA4}" srcOrd="1" destOrd="0" presId="urn:microsoft.com/office/officeart/2005/8/layout/orgChart1"/>
    <dgm:cxn modelId="{5040D8DD-8452-4BB9-A1CD-5D4B169BE71B}" type="presOf" srcId="{09BEE007-7721-41C0-A984-734E7AA133C9}" destId="{06D42653-97F4-4808-AF4B-30EE348735F6}" srcOrd="0" destOrd="0" presId="urn:microsoft.com/office/officeart/2005/8/layout/orgChart1"/>
    <dgm:cxn modelId="{86A21ED7-085F-4EFB-AD5A-F0B452900B67}" type="presParOf" srcId="{4E22CC00-A814-4AA5-AF1C-89C54EA524FD}" destId="{398FCB22-26AF-44CC-9841-B88CA60E0BCB}" srcOrd="0" destOrd="0" presId="urn:microsoft.com/office/officeart/2005/8/layout/orgChart1"/>
    <dgm:cxn modelId="{6D0F4681-141A-46CB-AB9C-2AA1554BD137}" type="presParOf" srcId="{398FCB22-26AF-44CC-9841-B88CA60E0BCB}" destId="{A1FAD238-D4BC-49D3-90F4-B602F2E49157}" srcOrd="0" destOrd="0" presId="urn:microsoft.com/office/officeart/2005/8/layout/orgChart1"/>
    <dgm:cxn modelId="{2B5A0DA2-08B4-49A2-9D87-4B7F29E1C5EE}" type="presParOf" srcId="{A1FAD238-D4BC-49D3-90F4-B602F2E49157}" destId="{6CFFCBCA-E1BA-43B7-9690-BC25F2C44084}" srcOrd="0" destOrd="0" presId="urn:microsoft.com/office/officeart/2005/8/layout/orgChart1"/>
    <dgm:cxn modelId="{F6A51173-591D-48EF-B309-65ED4918F564}" type="presParOf" srcId="{A1FAD238-D4BC-49D3-90F4-B602F2E49157}" destId="{235F5ABA-AA3F-48A0-B3F7-6C7FB142D5C2}" srcOrd="1" destOrd="0" presId="urn:microsoft.com/office/officeart/2005/8/layout/orgChart1"/>
    <dgm:cxn modelId="{A5E2ED85-576B-48EC-8704-B3D0215AB9F3}" type="presParOf" srcId="{398FCB22-26AF-44CC-9841-B88CA60E0BCB}" destId="{FF4946EA-8FF3-4946-9954-E4E7DA6A9C40}" srcOrd="1" destOrd="0" presId="urn:microsoft.com/office/officeart/2005/8/layout/orgChart1"/>
    <dgm:cxn modelId="{1004AA13-D2CC-4A73-A2A0-CC7E5BC43491}" type="presParOf" srcId="{FF4946EA-8FF3-4946-9954-E4E7DA6A9C40}" destId="{0B52EB47-97E5-4672-AAD0-20DB00CD1B5E}" srcOrd="0" destOrd="0" presId="urn:microsoft.com/office/officeart/2005/8/layout/orgChart1"/>
    <dgm:cxn modelId="{14A192E2-BED2-440A-A6AD-744E0F3B891B}" type="presParOf" srcId="{FF4946EA-8FF3-4946-9954-E4E7DA6A9C40}" destId="{2D8A1175-E2F1-4638-AFDE-D4C6C6266FA3}" srcOrd="1" destOrd="0" presId="urn:microsoft.com/office/officeart/2005/8/layout/orgChart1"/>
    <dgm:cxn modelId="{508E798C-7C15-41CE-ACAE-93D4DC16FD2E}" type="presParOf" srcId="{2D8A1175-E2F1-4638-AFDE-D4C6C6266FA3}" destId="{F962D4C3-C4A5-4474-A5ED-CFD31C4620C4}" srcOrd="0" destOrd="0" presId="urn:microsoft.com/office/officeart/2005/8/layout/orgChart1"/>
    <dgm:cxn modelId="{71EBEBBB-F56D-4ADD-8E34-5FF053372AEE}" type="presParOf" srcId="{F962D4C3-C4A5-4474-A5ED-CFD31C4620C4}" destId="{E5654F16-B4F6-4ADD-A485-9FDC11DE2B48}" srcOrd="0" destOrd="0" presId="urn:microsoft.com/office/officeart/2005/8/layout/orgChart1"/>
    <dgm:cxn modelId="{86C55067-CB12-48C8-AEB0-9924C0968E02}" type="presParOf" srcId="{F962D4C3-C4A5-4474-A5ED-CFD31C4620C4}" destId="{4CBB3027-69FB-4158-BDB1-E13DF76294C0}" srcOrd="1" destOrd="0" presId="urn:microsoft.com/office/officeart/2005/8/layout/orgChart1"/>
    <dgm:cxn modelId="{A820DF26-68D9-4A01-9B4C-7EE4C08328F7}" type="presParOf" srcId="{2D8A1175-E2F1-4638-AFDE-D4C6C6266FA3}" destId="{43DC8649-DD9F-425D-A172-F606CCADA3C9}" srcOrd="1" destOrd="0" presId="urn:microsoft.com/office/officeart/2005/8/layout/orgChart1"/>
    <dgm:cxn modelId="{2F4FB11C-844D-4BB8-BA26-95237C76E96E}" type="presParOf" srcId="{2D8A1175-E2F1-4638-AFDE-D4C6C6266FA3}" destId="{2E435F9E-AF6D-4757-8D7D-B2D049B2B156}" srcOrd="2" destOrd="0" presId="urn:microsoft.com/office/officeart/2005/8/layout/orgChart1"/>
    <dgm:cxn modelId="{4DF12C0C-76B2-4A13-B61B-9BAD324E7E82}" type="presParOf" srcId="{2E435F9E-AF6D-4757-8D7D-B2D049B2B156}" destId="{687D80F0-F5F3-4966-9255-B77A8D28F7A0}" srcOrd="0" destOrd="0" presId="urn:microsoft.com/office/officeart/2005/8/layout/orgChart1"/>
    <dgm:cxn modelId="{3BA4F039-0B3B-40C0-86DD-27A81B7A7F46}" type="presParOf" srcId="{2E435F9E-AF6D-4757-8D7D-B2D049B2B156}" destId="{6461FC02-05E5-4674-BF93-9796B7A326DE}" srcOrd="1" destOrd="0" presId="urn:microsoft.com/office/officeart/2005/8/layout/orgChart1"/>
    <dgm:cxn modelId="{034287BA-62EE-4347-9C42-CA18F4A2CF82}" type="presParOf" srcId="{6461FC02-05E5-4674-BF93-9796B7A326DE}" destId="{621AD572-01CA-49B7-9483-5D1C107CA58E}" srcOrd="0" destOrd="0" presId="urn:microsoft.com/office/officeart/2005/8/layout/orgChart1"/>
    <dgm:cxn modelId="{362A0FC3-E208-4330-94B1-CF9326A63443}" type="presParOf" srcId="{621AD572-01CA-49B7-9483-5D1C107CA58E}" destId="{1CFF886F-9DAB-4951-B415-087E2EE74CE5}" srcOrd="0" destOrd="0" presId="urn:microsoft.com/office/officeart/2005/8/layout/orgChart1"/>
    <dgm:cxn modelId="{02632F6A-D10C-45D9-957D-D744EBEFCD36}" type="presParOf" srcId="{621AD572-01CA-49B7-9483-5D1C107CA58E}" destId="{A6BBFCBB-8ED1-4A34-84A4-B0BF63EC0728}" srcOrd="1" destOrd="0" presId="urn:microsoft.com/office/officeart/2005/8/layout/orgChart1"/>
    <dgm:cxn modelId="{ADE6CD8A-8960-4656-BACF-16ADA8542ED1}" type="presParOf" srcId="{6461FC02-05E5-4674-BF93-9796B7A326DE}" destId="{C6985D3B-A0E5-4940-A3BF-CEA9F6E534E7}" srcOrd="1" destOrd="0" presId="urn:microsoft.com/office/officeart/2005/8/layout/orgChart1"/>
    <dgm:cxn modelId="{5C45606C-F100-4734-BF92-5ABA7EE08395}" type="presParOf" srcId="{C6985D3B-A0E5-4940-A3BF-CEA9F6E534E7}" destId="{F175DDCF-3354-4048-A390-FF5A9EDFCF84}" srcOrd="0" destOrd="0" presId="urn:microsoft.com/office/officeart/2005/8/layout/orgChart1"/>
    <dgm:cxn modelId="{24DC9432-88C6-4420-A32E-1EF4B61A1A78}" type="presParOf" srcId="{C6985D3B-A0E5-4940-A3BF-CEA9F6E534E7}" destId="{52132ADB-817C-4E91-989A-F6DF386B42C9}" srcOrd="1" destOrd="0" presId="urn:microsoft.com/office/officeart/2005/8/layout/orgChart1"/>
    <dgm:cxn modelId="{9BFDE85D-E1AA-4FD2-B61A-2EF40C970628}" type="presParOf" srcId="{52132ADB-817C-4E91-989A-F6DF386B42C9}" destId="{69FB0B97-C7BB-4A8E-9204-3D0D74AB7216}" srcOrd="0" destOrd="0" presId="urn:microsoft.com/office/officeart/2005/8/layout/orgChart1"/>
    <dgm:cxn modelId="{8A92E0F5-DDB6-44DE-A82E-5CC962A3A3E6}" type="presParOf" srcId="{69FB0B97-C7BB-4A8E-9204-3D0D74AB7216}" destId="{06D42653-97F4-4808-AF4B-30EE348735F6}" srcOrd="0" destOrd="0" presId="urn:microsoft.com/office/officeart/2005/8/layout/orgChart1"/>
    <dgm:cxn modelId="{5E609AD3-6EBC-478E-9FDC-DF0EADC05B52}" type="presParOf" srcId="{69FB0B97-C7BB-4A8E-9204-3D0D74AB7216}" destId="{D23A55C2-0F11-4952-A6DF-3F0A584B1E32}" srcOrd="1" destOrd="0" presId="urn:microsoft.com/office/officeart/2005/8/layout/orgChart1"/>
    <dgm:cxn modelId="{E151E952-7C2D-4AE8-A59E-B566939AC0E6}" type="presParOf" srcId="{52132ADB-817C-4E91-989A-F6DF386B42C9}" destId="{CE8EE633-0C58-4643-B084-AAD81C9D6C44}" srcOrd="1" destOrd="0" presId="urn:microsoft.com/office/officeart/2005/8/layout/orgChart1"/>
    <dgm:cxn modelId="{080E1D75-65FB-4E01-A495-DF45FCDD7723}" type="presParOf" srcId="{52132ADB-817C-4E91-989A-F6DF386B42C9}" destId="{0AE8EA1A-4250-4330-B112-B6A729804535}" srcOrd="2" destOrd="0" presId="urn:microsoft.com/office/officeart/2005/8/layout/orgChart1"/>
    <dgm:cxn modelId="{CAB93DA8-E736-4243-81B0-BB986690D852}" type="presParOf" srcId="{6461FC02-05E5-4674-BF93-9796B7A326DE}" destId="{ABFCEEA6-2BE8-45D5-B870-8FD0FACB38D6}" srcOrd="2" destOrd="0" presId="urn:microsoft.com/office/officeart/2005/8/layout/orgChart1"/>
    <dgm:cxn modelId="{44CBA888-A06F-4FC1-AA2A-BFAC17A968A7}" type="presParOf" srcId="{FF4946EA-8FF3-4946-9954-E4E7DA6A9C40}" destId="{EFF69E92-B3CE-4E70-8593-A7F9CCC277F8}" srcOrd="2" destOrd="0" presId="urn:microsoft.com/office/officeart/2005/8/layout/orgChart1"/>
    <dgm:cxn modelId="{1C229411-53D0-4650-AD28-B290E8957746}" type="presParOf" srcId="{FF4946EA-8FF3-4946-9954-E4E7DA6A9C40}" destId="{6799B909-D3E3-4146-83E0-2EA73695E0A5}" srcOrd="3" destOrd="0" presId="urn:microsoft.com/office/officeart/2005/8/layout/orgChart1"/>
    <dgm:cxn modelId="{7C5D0110-4FF6-4CD5-9FA1-218DD76F2AF8}" type="presParOf" srcId="{6799B909-D3E3-4146-83E0-2EA73695E0A5}" destId="{811E3AA0-0461-4B4A-9D20-E0D13B7A04D6}" srcOrd="0" destOrd="0" presId="urn:microsoft.com/office/officeart/2005/8/layout/orgChart1"/>
    <dgm:cxn modelId="{97F62F68-2397-49D9-A0FA-AEA000547D47}" type="presParOf" srcId="{811E3AA0-0461-4B4A-9D20-E0D13B7A04D6}" destId="{C21F62F8-DA8E-4842-BE1D-672CD4081B16}" srcOrd="0" destOrd="0" presId="urn:microsoft.com/office/officeart/2005/8/layout/orgChart1"/>
    <dgm:cxn modelId="{68CE40E6-528B-4FB9-9529-ECEF81C545BC}" type="presParOf" srcId="{811E3AA0-0461-4B4A-9D20-E0D13B7A04D6}" destId="{BB6C3246-4D63-49E0-A9C7-F67797732EA4}" srcOrd="1" destOrd="0" presId="urn:microsoft.com/office/officeart/2005/8/layout/orgChart1"/>
    <dgm:cxn modelId="{4FF95CEA-42D2-4722-BA09-3544467DAF18}" type="presParOf" srcId="{6799B909-D3E3-4146-83E0-2EA73695E0A5}" destId="{C480779C-361D-477B-939C-FC22B58C6694}" srcOrd="1" destOrd="0" presId="urn:microsoft.com/office/officeart/2005/8/layout/orgChart1"/>
    <dgm:cxn modelId="{6B0D840A-6377-4F3D-8A01-77B4240F51BA}" type="presParOf" srcId="{6799B909-D3E3-4146-83E0-2EA73695E0A5}" destId="{E3C97521-798F-4C3E-966E-2D95407D67A2}" srcOrd="2" destOrd="0" presId="urn:microsoft.com/office/officeart/2005/8/layout/orgChart1"/>
    <dgm:cxn modelId="{ACA7F282-42C4-4B86-94E7-4C24B31C7433}" type="presParOf" srcId="{398FCB22-26AF-44CC-9841-B88CA60E0BCB}" destId="{ECB83C8E-4947-4F5C-BECA-2F979115032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D3B786-E015-4C3E-A552-E3F47E32E07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3F293AC-05BC-4936-997A-CA67A9E5E06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26 350 zaproszeń</a:t>
          </a:r>
        </a:p>
      </dgm:t>
    </dgm:pt>
    <dgm:pt modelId="{01C1B860-5789-478B-84F6-62DA1D8B30FC}" type="parTrans" cxnId="{EE8EF65D-6021-4E2B-B957-D99D8B934C20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0FF52FA7-5C83-4ED5-A9FA-B6E1060217FF}" type="sibTrans" cxnId="{EE8EF65D-6021-4E2B-B957-D99D8B934C20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A9001244-7AC9-4815-A41C-14C7D31F86C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22 456  zgód</a:t>
          </a:r>
        </a:p>
      </dgm:t>
    </dgm:pt>
    <dgm:pt modelId="{AB6A38F4-0C07-4121-B0D8-586207683611}" type="parTrans" cxnId="{FBD8596C-88C4-42D2-B8AD-762CE15ACD54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C0545BC0-DA8D-4056-84DB-07817A445445}" type="sibTrans" cxnId="{FBD8596C-88C4-42D2-B8AD-762CE15ACD54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264F8156-4268-4F5F-BB18-2638D43503D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22 370 zbadanych</a:t>
          </a:r>
        </a:p>
      </dgm:t>
    </dgm:pt>
    <dgm:pt modelId="{775049E6-C366-408A-95C2-E9E694D6E4A4}" type="parTrans" cxnId="{9F9669D9-57A6-44D4-BB61-AD3E4A6F0521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78E83613-71E1-4DE5-B8DD-CD25F3021063}" type="sibTrans" cxnId="{9F9669D9-57A6-44D4-BB61-AD3E4A6F0521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1F147C43-EA97-405F-BEE1-CA22F0B557A9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243 anty-HCV +</a:t>
          </a:r>
        </a:p>
      </dgm:t>
    </dgm:pt>
    <dgm:pt modelId="{2B318ACA-BAD9-4388-BD58-E9F8F5F4CE9C}" type="parTrans" cxnId="{30325805-0380-4004-A409-D3A2CEF8933F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E56AC10D-932B-45DD-A22C-0146BB9144A7}" type="sibTrans" cxnId="{30325805-0380-4004-A409-D3A2CEF8933F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8929D479-FE11-4D8D-92FC-3344B3B26B86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105 HCV-RNA +</a:t>
          </a:r>
        </a:p>
      </dgm:t>
    </dgm:pt>
    <dgm:pt modelId="{4C0AF34B-FBAB-444A-8730-0130D0EFFC01}" type="parTrans" cxnId="{9C8D38D0-34F3-4A96-BE7E-A24E32D43E0A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30101C58-35BA-49E1-A612-485CC70C5BF4}" type="sibTrans" cxnId="{9C8D38D0-34F3-4A96-BE7E-A24E32D43E0A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30E23546-DD0B-4FAD-87F3-936761702FA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240 zbadanych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domowników</a:t>
          </a:r>
        </a:p>
      </dgm:t>
    </dgm:pt>
    <dgm:pt modelId="{BE32672B-C6C8-4BA5-8DC8-E7BF64821381}" type="parTrans" cxnId="{8FCE5820-3F47-427A-9506-A395AEB0F9B9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A42E3763-EA0D-4B89-AE2F-88A816C6F3AB}" type="sibTrans" cxnId="{8FCE5820-3F47-427A-9506-A395AEB0F9B9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20050745-9E97-4109-8FD5-320F024C743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rebuchet MS" panose="020B0603020202020204" pitchFamily="34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 HCV-RNA +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rebuchet MS" panose="020B0603020202020204" pitchFamily="34" charset="0"/>
            <a:cs typeface="Arial" panose="020B0604020202020204" pitchFamily="34" charset="0"/>
          </a:endParaRPr>
        </a:p>
      </dgm:t>
    </dgm:pt>
    <dgm:pt modelId="{E482FDE8-64BC-47F9-BCCF-BB97FCD118DC}" type="parTrans" cxnId="{8E864444-FE29-4257-977B-0B190CC97335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4629566B-93E2-4D31-AEE9-1EEF632FF174}" type="sibTrans" cxnId="{8E864444-FE29-4257-977B-0B190CC97335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279F205F-5A7D-486F-90E2-2F07B4D77FDC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138 HCV-RNA -</a:t>
          </a:r>
        </a:p>
      </dgm:t>
    </dgm:pt>
    <dgm:pt modelId="{B012B088-2743-449D-BEE9-93ED9ED0CEBD}" type="parTrans" cxnId="{370830FB-6B58-4537-A4B7-16DE99652163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0E4374E9-C48C-459E-9233-0FF78B7F1113}" type="sibTrans" cxnId="{370830FB-6B58-4537-A4B7-16DE99652163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C16BE9E8-BB24-4DB3-B307-FF29E1D17AEC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22 127 ujemnych</a:t>
          </a:r>
        </a:p>
      </dgm:t>
    </dgm:pt>
    <dgm:pt modelId="{86729053-B7D9-49F3-A68D-1B854EF4D222}" type="parTrans" cxnId="{D9B60C16-A7BC-49FC-8562-EFFA50A43BA6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FB7D8E56-4F1B-4E70-9F96-ED629A8EFBBC}" type="sibTrans" cxnId="{D9B60C16-A7BC-49FC-8562-EFFA50A43BA6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E8D8B3FF-3619-463E-981E-0E21F616D58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3 894 odmów</a:t>
          </a:r>
        </a:p>
      </dgm:t>
    </dgm:pt>
    <dgm:pt modelId="{B714677B-6DEB-412C-B132-0FC76D25843A}" type="parTrans" cxnId="{3D55B6E3-2DD8-471D-9AF9-490C4A231199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2BDA9D59-81AB-4BB8-8B79-F64E30F84C34}" type="sibTrans" cxnId="{3D55B6E3-2DD8-471D-9AF9-490C4A231199}">
      <dgm:prSet/>
      <dgm:spPr/>
      <dgm:t>
        <a:bodyPr/>
        <a:lstStyle/>
        <a:p>
          <a:endParaRPr lang="pl-PL">
            <a:solidFill>
              <a:srgbClr val="FFFF00"/>
            </a:solidFill>
          </a:endParaRPr>
        </a:p>
      </dgm:t>
    </dgm:pt>
    <dgm:pt modelId="{7E66B5C1-C128-4E99-A17C-7CD513935F59}" type="pres">
      <dgm:prSet presAssocID="{CED3B786-E015-4C3E-A552-E3F47E32E0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3F80C15-E408-46B6-9999-6A23C28A5566}" type="pres">
      <dgm:prSet presAssocID="{03F293AC-05BC-4936-997A-CA67A9E5E068}" presName="hierRoot1" presStyleCnt="0">
        <dgm:presLayoutVars>
          <dgm:hierBranch/>
        </dgm:presLayoutVars>
      </dgm:prSet>
      <dgm:spPr/>
    </dgm:pt>
    <dgm:pt modelId="{BD62FBB6-04D3-4614-B4DF-3C0EC509C714}" type="pres">
      <dgm:prSet presAssocID="{03F293AC-05BC-4936-997A-CA67A9E5E068}" presName="rootComposite1" presStyleCnt="0"/>
      <dgm:spPr/>
    </dgm:pt>
    <dgm:pt modelId="{B9E747AC-D65C-4495-A7A6-F24E04F7B1F5}" type="pres">
      <dgm:prSet presAssocID="{03F293AC-05BC-4936-997A-CA67A9E5E068}" presName="rootText1" presStyleLbl="node0" presStyleIdx="0" presStyleCnt="1" custScaleX="14094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A70DB8E-78F9-450B-B963-1370AE5B986E}" type="pres">
      <dgm:prSet presAssocID="{03F293AC-05BC-4936-997A-CA67A9E5E068}" presName="rootConnector1" presStyleLbl="node1" presStyleIdx="0" presStyleCnt="0"/>
      <dgm:spPr/>
      <dgm:t>
        <a:bodyPr/>
        <a:lstStyle/>
        <a:p>
          <a:endParaRPr lang="pl-PL"/>
        </a:p>
      </dgm:t>
    </dgm:pt>
    <dgm:pt modelId="{BB2B85E9-30C0-4244-BC76-3767C67A27FA}" type="pres">
      <dgm:prSet presAssocID="{03F293AC-05BC-4936-997A-CA67A9E5E068}" presName="hierChild2" presStyleCnt="0"/>
      <dgm:spPr/>
    </dgm:pt>
    <dgm:pt modelId="{F9C654C0-592C-4182-869D-C6C42740C596}" type="pres">
      <dgm:prSet presAssocID="{AB6A38F4-0C07-4121-B0D8-586207683611}" presName="Name35" presStyleLbl="parChTrans1D2" presStyleIdx="0" presStyleCnt="2"/>
      <dgm:spPr/>
      <dgm:t>
        <a:bodyPr/>
        <a:lstStyle/>
        <a:p>
          <a:endParaRPr lang="pl-PL"/>
        </a:p>
      </dgm:t>
    </dgm:pt>
    <dgm:pt modelId="{10BA2C09-0599-4BE5-8548-ABAB894A231A}" type="pres">
      <dgm:prSet presAssocID="{A9001244-7AC9-4815-A41C-14C7D31F86CD}" presName="hierRoot2" presStyleCnt="0">
        <dgm:presLayoutVars>
          <dgm:hierBranch/>
        </dgm:presLayoutVars>
      </dgm:prSet>
      <dgm:spPr/>
    </dgm:pt>
    <dgm:pt modelId="{5840012B-DDA1-42AE-B758-EC42F32AA927}" type="pres">
      <dgm:prSet presAssocID="{A9001244-7AC9-4815-A41C-14C7D31F86CD}" presName="rootComposite" presStyleCnt="0"/>
      <dgm:spPr/>
    </dgm:pt>
    <dgm:pt modelId="{BD50F1CD-E9FA-46FC-A93E-959A876733BA}" type="pres">
      <dgm:prSet presAssocID="{A9001244-7AC9-4815-A41C-14C7D31F86C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09492C7-074F-4BEA-82F5-2054D9D64150}" type="pres">
      <dgm:prSet presAssocID="{A9001244-7AC9-4815-A41C-14C7D31F86CD}" presName="rootConnector" presStyleLbl="node2" presStyleIdx="0" presStyleCnt="2"/>
      <dgm:spPr/>
      <dgm:t>
        <a:bodyPr/>
        <a:lstStyle/>
        <a:p>
          <a:endParaRPr lang="pl-PL"/>
        </a:p>
      </dgm:t>
    </dgm:pt>
    <dgm:pt modelId="{64B26841-5A1E-46EB-A9EA-FF7F88E89DAE}" type="pres">
      <dgm:prSet presAssocID="{A9001244-7AC9-4815-A41C-14C7D31F86CD}" presName="hierChild4" presStyleCnt="0"/>
      <dgm:spPr/>
    </dgm:pt>
    <dgm:pt modelId="{350E8E46-B5D6-4B41-A54C-8730325D5211}" type="pres">
      <dgm:prSet presAssocID="{775049E6-C366-408A-95C2-E9E694D6E4A4}" presName="Name35" presStyleLbl="parChTrans1D3" presStyleIdx="0" presStyleCnt="1"/>
      <dgm:spPr/>
      <dgm:t>
        <a:bodyPr/>
        <a:lstStyle/>
        <a:p>
          <a:endParaRPr lang="pl-PL"/>
        </a:p>
      </dgm:t>
    </dgm:pt>
    <dgm:pt modelId="{BAE8AD9B-ABED-424C-8073-590BAD1477AD}" type="pres">
      <dgm:prSet presAssocID="{264F8156-4268-4F5F-BB18-2638D43503D6}" presName="hierRoot2" presStyleCnt="0">
        <dgm:presLayoutVars>
          <dgm:hierBranch val="r"/>
        </dgm:presLayoutVars>
      </dgm:prSet>
      <dgm:spPr/>
    </dgm:pt>
    <dgm:pt modelId="{B3313DE6-66E9-4F53-B626-EBB3C8942DDD}" type="pres">
      <dgm:prSet presAssocID="{264F8156-4268-4F5F-BB18-2638D43503D6}" presName="rootComposite" presStyleCnt="0"/>
      <dgm:spPr/>
    </dgm:pt>
    <dgm:pt modelId="{B457AFD1-B3B3-4CF7-B1DE-34B70917E904}" type="pres">
      <dgm:prSet presAssocID="{264F8156-4268-4F5F-BB18-2638D43503D6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CB1E710-D626-40FE-B28D-63ABF83D143B}" type="pres">
      <dgm:prSet presAssocID="{264F8156-4268-4F5F-BB18-2638D43503D6}" presName="rootConnector" presStyleLbl="node3" presStyleIdx="0" presStyleCnt="1"/>
      <dgm:spPr/>
      <dgm:t>
        <a:bodyPr/>
        <a:lstStyle/>
        <a:p>
          <a:endParaRPr lang="pl-PL"/>
        </a:p>
      </dgm:t>
    </dgm:pt>
    <dgm:pt modelId="{FF4C993F-C681-4C7E-BB4D-F70849232B74}" type="pres">
      <dgm:prSet presAssocID="{264F8156-4268-4F5F-BB18-2638D43503D6}" presName="hierChild4" presStyleCnt="0"/>
      <dgm:spPr/>
    </dgm:pt>
    <dgm:pt modelId="{C9C5266E-6FD3-4C68-9D01-008722E3EA1F}" type="pres">
      <dgm:prSet presAssocID="{264F8156-4268-4F5F-BB18-2638D43503D6}" presName="hierChild5" presStyleCnt="0"/>
      <dgm:spPr/>
    </dgm:pt>
    <dgm:pt modelId="{87995953-9960-4156-A855-009D84239D57}" type="pres">
      <dgm:prSet presAssocID="{2B318ACA-BAD9-4388-BD58-E9F8F5F4CE9C}" presName="Name111" presStyleLbl="parChTrans1D4" presStyleIdx="0" presStyleCnt="6"/>
      <dgm:spPr/>
      <dgm:t>
        <a:bodyPr/>
        <a:lstStyle/>
        <a:p>
          <a:endParaRPr lang="pl-PL"/>
        </a:p>
      </dgm:t>
    </dgm:pt>
    <dgm:pt modelId="{0AE3CDE9-2862-468F-9618-11A8F8BC8AC7}" type="pres">
      <dgm:prSet presAssocID="{1F147C43-EA97-405F-BEE1-CA22F0B557A9}" presName="hierRoot3" presStyleCnt="0">
        <dgm:presLayoutVars>
          <dgm:hierBranch/>
        </dgm:presLayoutVars>
      </dgm:prSet>
      <dgm:spPr/>
    </dgm:pt>
    <dgm:pt modelId="{A9AB9077-4643-4741-BE32-9C0EDBA0C0E2}" type="pres">
      <dgm:prSet presAssocID="{1F147C43-EA97-405F-BEE1-CA22F0B557A9}" presName="rootComposite3" presStyleCnt="0"/>
      <dgm:spPr/>
    </dgm:pt>
    <dgm:pt modelId="{915F3E18-EF87-49A3-A0E2-A7BD9E4A1171}" type="pres">
      <dgm:prSet presAssocID="{1F147C43-EA97-405F-BEE1-CA22F0B557A9}" presName="rootText3" presStyleLbl="asst3" presStyleIdx="0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2CF936B-9C1D-4D21-8296-02545471C352}" type="pres">
      <dgm:prSet presAssocID="{1F147C43-EA97-405F-BEE1-CA22F0B557A9}" presName="rootConnector3" presStyleLbl="asst3" presStyleIdx="0" presStyleCnt="4"/>
      <dgm:spPr/>
      <dgm:t>
        <a:bodyPr/>
        <a:lstStyle/>
        <a:p>
          <a:endParaRPr lang="pl-PL"/>
        </a:p>
      </dgm:t>
    </dgm:pt>
    <dgm:pt modelId="{0B164081-731A-4FD4-9FB6-42CED486D33C}" type="pres">
      <dgm:prSet presAssocID="{1F147C43-EA97-405F-BEE1-CA22F0B557A9}" presName="hierChild6" presStyleCnt="0"/>
      <dgm:spPr/>
    </dgm:pt>
    <dgm:pt modelId="{C04C81B9-A096-4ED0-A499-1CC4858E78D9}" type="pres">
      <dgm:prSet presAssocID="{1F147C43-EA97-405F-BEE1-CA22F0B557A9}" presName="hierChild7" presStyleCnt="0"/>
      <dgm:spPr/>
    </dgm:pt>
    <dgm:pt modelId="{8A336C7D-3A80-4631-B21B-DAB664ED9908}" type="pres">
      <dgm:prSet presAssocID="{4C0AF34B-FBAB-444A-8730-0130D0EFFC01}" presName="Name111" presStyleLbl="parChTrans1D4" presStyleIdx="1" presStyleCnt="6"/>
      <dgm:spPr/>
      <dgm:t>
        <a:bodyPr/>
        <a:lstStyle/>
        <a:p>
          <a:endParaRPr lang="pl-PL"/>
        </a:p>
      </dgm:t>
    </dgm:pt>
    <dgm:pt modelId="{DA5D50CC-C1E3-4649-BFB5-ECF361E129E9}" type="pres">
      <dgm:prSet presAssocID="{8929D479-FE11-4D8D-92FC-3344B3B26B86}" presName="hierRoot3" presStyleCnt="0">
        <dgm:presLayoutVars>
          <dgm:hierBranch/>
        </dgm:presLayoutVars>
      </dgm:prSet>
      <dgm:spPr/>
    </dgm:pt>
    <dgm:pt modelId="{A481538C-31DD-422F-B6CB-540061001C64}" type="pres">
      <dgm:prSet presAssocID="{8929D479-FE11-4D8D-92FC-3344B3B26B86}" presName="rootComposite3" presStyleCnt="0"/>
      <dgm:spPr/>
    </dgm:pt>
    <dgm:pt modelId="{8A502A98-7325-49C5-98CF-11F170C77ED2}" type="pres">
      <dgm:prSet presAssocID="{8929D479-FE11-4D8D-92FC-3344B3B26B86}" presName="rootText3" presStyleLbl="asst3" presStyleIdx="1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AD36B12-C314-417C-96ED-993803DCC366}" type="pres">
      <dgm:prSet presAssocID="{8929D479-FE11-4D8D-92FC-3344B3B26B86}" presName="rootConnector3" presStyleLbl="asst3" presStyleIdx="1" presStyleCnt="4"/>
      <dgm:spPr/>
      <dgm:t>
        <a:bodyPr/>
        <a:lstStyle/>
        <a:p>
          <a:endParaRPr lang="pl-PL"/>
        </a:p>
      </dgm:t>
    </dgm:pt>
    <dgm:pt modelId="{1D438D97-C062-4D4B-B220-711ADD63A114}" type="pres">
      <dgm:prSet presAssocID="{8929D479-FE11-4D8D-92FC-3344B3B26B86}" presName="hierChild6" presStyleCnt="0"/>
      <dgm:spPr/>
    </dgm:pt>
    <dgm:pt modelId="{F52A8E08-EF6B-425E-B03E-3FFF5EE10811}" type="pres">
      <dgm:prSet presAssocID="{BE32672B-C6C8-4BA5-8DC8-E7BF64821381}" presName="Name35" presStyleLbl="parChTrans1D4" presStyleIdx="2" presStyleCnt="6"/>
      <dgm:spPr/>
      <dgm:t>
        <a:bodyPr/>
        <a:lstStyle/>
        <a:p>
          <a:endParaRPr lang="pl-PL"/>
        </a:p>
      </dgm:t>
    </dgm:pt>
    <dgm:pt modelId="{60AA9BA0-3417-4B3C-B541-4BAAAE3E0579}" type="pres">
      <dgm:prSet presAssocID="{30E23546-DD0B-4FAD-87F3-936761702FA8}" presName="hierRoot2" presStyleCnt="0">
        <dgm:presLayoutVars>
          <dgm:hierBranch val="r"/>
        </dgm:presLayoutVars>
      </dgm:prSet>
      <dgm:spPr/>
    </dgm:pt>
    <dgm:pt modelId="{27DBD9D5-A523-404A-A710-9FD017610386}" type="pres">
      <dgm:prSet presAssocID="{30E23546-DD0B-4FAD-87F3-936761702FA8}" presName="rootComposite" presStyleCnt="0"/>
      <dgm:spPr/>
    </dgm:pt>
    <dgm:pt modelId="{82EB09DD-103E-4FAB-AA26-502688C2BEA6}" type="pres">
      <dgm:prSet presAssocID="{30E23546-DD0B-4FAD-87F3-936761702FA8}" presName="rootText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710B0B5-2547-499A-916B-FD3C4050C4E3}" type="pres">
      <dgm:prSet presAssocID="{30E23546-DD0B-4FAD-87F3-936761702FA8}" presName="rootConnector" presStyleLbl="node4" presStyleIdx="0" presStyleCnt="2"/>
      <dgm:spPr/>
      <dgm:t>
        <a:bodyPr/>
        <a:lstStyle/>
        <a:p>
          <a:endParaRPr lang="pl-PL"/>
        </a:p>
      </dgm:t>
    </dgm:pt>
    <dgm:pt modelId="{72CD2EEA-ED3B-416E-B540-04080C237B6B}" type="pres">
      <dgm:prSet presAssocID="{30E23546-DD0B-4FAD-87F3-936761702FA8}" presName="hierChild4" presStyleCnt="0"/>
      <dgm:spPr/>
    </dgm:pt>
    <dgm:pt modelId="{6B121E4C-0B49-43D8-853E-D81847273AA4}" type="pres">
      <dgm:prSet presAssocID="{E482FDE8-64BC-47F9-BCCF-BB97FCD118DC}" presName="Name50" presStyleLbl="parChTrans1D4" presStyleIdx="3" presStyleCnt="6"/>
      <dgm:spPr/>
      <dgm:t>
        <a:bodyPr/>
        <a:lstStyle/>
        <a:p>
          <a:endParaRPr lang="pl-PL"/>
        </a:p>
      </dgm:t>
    </dgm:pt>
    <dgm:pt modelId="{137B609D-CA01-48C6-9236-9CBE8EC37D09}" type="pres">
      <dgm:prSet presAssocID="{20050745-9E97-4109-8FD5-320F024C7437}" presName="hierRoot2" presStyleCnt="0">
        <dgm:presLayoutVars>
          <dgm:hierBranch val="r"/>
        </dgm:presLayoutVars>
      </dgm:prSet>
      <dgm:spPr/>
    </dgm:pt>
    <dgm:pt modelId="{8BA02876-C744-4849-BE99-ED4EDF2DF751}" type="pres">
      <dgm:prSet presAssocID="{20050745-9E97-4109-8FD5-320F024C7437}" presName="rootComposite" presStyleCnt="0"/>
      <dgm:spPr/>
    </dgm:pt>
    <dgm:pt modelId="{66B1D567-18C3-4A20-BB0F-D9032211F579}" type="pres">
      <dgm:prSet presAssocID="{20050745-9E97-4109-8FD5-320F024C7437}" presName="rootText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E21061C-FED7-4735-A1AC-8793F4AED24E}" type="pres">
      <dgm:prSet presAssocID="{20050745-9E97-4109-8FD5-320F024C7437}" presName="rootConnector" presStyleLbl="node4" presStyleIdx="1" presStyleCnt="2"/>
      <dgm:spPr/>
      <dgm:t>
        <a:bodyPr/>
        <a:lstStyle/>
        <a:p>
          <a:endParaRPr lang="pl-PL"/>
        </a:p>
      </dgm:t>
    </dgm:pt>
    <dgm:pt modelId="{4F19A551-7B20-4597-B153-BCA47B10DBC7}" type="pres">
      <dgm:prSet presAssocID="{20050745-9E97-4109-8FD5-320F024C7437}" presName="hierChild4" presStyleCnt="0"/>
      <dgm:spPr/>
    </dgm:pt>
    <dgm:pt modelId="{F668E5B4-1E52-4620-9F80-D5EDB5059351}" type="pres">
      <dgm:prSet presAssocID="{20050745-9E97-4109-8FD5-320F024C7437}" presName="hierChild5" presStyleCnt="0"/>
      <dgm:spPr/>
    </dgm:pt>
    <dgm:pt modelId="{75CB5C4D-0D86-43E4-9DB8-00D412A9F705}" type="pres">
      <dgm:prSet presAssocID="{30E23546-DD0B-4FAD-87F3-936761702FA8}" presName="hierChild5" presStyleCnt="0"/>
      <dgm:spPr/>
    </dgm:pt>
    <dgm:pt modelId="{2CA69C1F-82E8-4E89-B912-55DCC392B707}" type="pres">
      <dgm:prSet presAssocID="{8929D479-FE11-4D8D-92FC-3344B3B26B86}" presName="hierChild7" presStyleCnt="0"/>
      <dgm:spPr/>
    </dgm:pt>
    <dgm:pt modelId="{40EC659E-412C-4486-83A1-F1BA566BBE0C}" type="pres">
      <dgm:prSet presAssocID="{B012B088-2743-449D-BEE9-93ED9ED0CEBD}" presName="Name111" presStyleLbl="parChTrans1D4" presStyleIdx="4" presStyleCnt="6"/>
      <dgm:spPr/>
      <dgm:t>
        <a:bodyPr/>
        <a:lstStyle/>
        <a:p>
          <a:endParaRPr lang="pl-PL"/>
        </a:p>
      </dgm:t>
    </dgm:pt>
    <dgm:pt modelId="{00102FF1-9E6B-46F5-AC91-BB22910784CA}" type="pres">
      <dgm:prSet presAssocID="{279F205F-5A7D-486F-90E2-2F07B4D77FDC}" presName="hierRoot3" presStyleCnt="0">
        <dgm:presLayoutVars>
          <dgm:hierBranch/>
        </dgm:presLayoutVars>
      </dgm:prSet>
      <dgm:spPr/>
    </dgm:pt>
    <dgm:pt modelId="{B1B74206-1F1C-49F1-AADB-C40DB6EE41A1}" type="pres">
      <dgm:prSet presAssocID="{279F205F-5A7D-486F-90E2-2F07B4D77FDC}" presName="rootComposite3" presStyleCnt="0"/>
      <dgm:spPr/>
    </dgm:pt>
    <dgm:pt modelId="{6CD09E47-2EE0-49B4-8E52-3C67B1EB4FC3}" type="pres">
      <dgm:prSet presAssocID="{279F205F-5A7D-486F-90E2-2F07B4D77FDC}" presName="rootText3" presStyleLbl="asst3" presStyleIdx="2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9BE4EAF-DEFF-4684-8EBD-45390E52127C}" type="pres">
      <dgm:prSet presAssocID="{279F205F-5A7D-486F-90E2-2F07B4D77FDC}" presName="rootConnector3" presStyleLbl="asst3" presStyleIdx="2" presStyleCnt="4"/>
      <dgm:spPr/>
      <dgm:t>
        <a:bodyPr/>
        <a:lstStyle/>
        <a:p>
          <a:endParaRPr lang="pl-PL"/>
        </a:p>
      </dgm:t>
    </dgm:pt>
    <dgm:pt modelId="{7A045091-FCCA-4431-B0E4-ABF3E4CE91B2}" type="pres">
      <dgm:prSet presAssocID="{279F205F-5A7D-486F-90E2-2F07B4D77FDC}" presName="hierChild6" presStyleCnt="0"/>
      <dgm:spPr/>
    </dgm:pt>
    <dgm:pt modelId="{FC954FD3-A09A-425C-8FBA-2B0D3F900FBB}" type="pres">
      <dgm:prSet presAssocID="{279F205F-5A7D-486F-90E2-2F07B4D77FDC}" presName="hierChild7" presStyleCnt="0"/>
      <dgm:spPr/>
    </dgm:pt>
    <dgm:pt modelId="{B0D83BF3-FD85-4BF3-A585-6144224C5C81}" type="pres">
      <dgm:prSet presAssocID="{86729053-B7D9-49F3-A68D-1B854EF4D222}" presName="Name111" presStyleLbl="parChTrans1D4" presStyleIdx="5" presStyleCnt="6"/>
      <dgm:spPr/>
      <dgm:t>
        <a:bodyPr/>
        <a:lstStyle/>
        <a:p>
          <a:endParaRPr lang="pl-PL"/>
        </a:p>
      </dgm:t>
    </dgm:pt>
    <dgm:pt modelId="{B3C36226-DF98-46FB-960C-687C7781B112}" type="pres">
      <dgm:prSet presAssocID="{C16BE9E8-BB24-4DB3-B307-FF29E1D17AEC}" presName="hierRoot3" presStyleCnt="0">
        <dgm:presLayoutVars>
          <dgm:hierBranch/>
        </dgm:presLayoutVars>
      </dgm:prSet>
      <dgm:spPr/>
    </dgm:pt>
    <dgm:pt modelId="{AB317088-8D7D-4A53-83FE-1F078F5C21BE}" type="pres">
      <dgm:prSet presAssocID="{C16BE9E8-BB24-4DB3-B307-FF29E1D17AEC}" presName="rootComposite3" presStyleCnt="0"/>
      <dgm:spPr/>
    </dgm:pt>
    <dgm:pt modelId="{56AE5ED3-5C2C-4A5F-B4FA-488733C4E541}" type="pres">
      <dgm:prSet presAssocID="{C16BE9E8-BB24-4DB3-B307-FF29E1D17AEC}" presName="rootText3" presStyleLbl="asst3" presStyleIdx="3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DE58319-DDF8-4457-80E8-BF5525EDB46B}" type="pres">
      <dgm:prSet presAssocID="{C16BE9E8-BB24-4DB3-B307-FF29E1D17AEC}" presName="rootConnector3" presStyleLbl="asst3" presStyleIdx="3" presStyleCnt="4"/>
      <dgm:spPr/>
      <dgm:t>
        <a:bodyPr/>
        <a:lstStyle/>
        <a:p>
          <a:endParaRPr lang="pl-PL"/>
        </a:p>
      </dgm:t>
    </dgm:pt>
    <dgm:pt modelId="{C2F15FFD-2168-40D2-98A8-7E208E8E890C}" type="pres">
      <dgm:prSet presAssocID="{C16BE9E8-BB24-4DB3-B307-FF29E1D17AEC}" presName="hierChild6" presStyleCnt="0"/>
      <dgm:spPr/>
    </dgm:pt>
    <dgm:pt modelId="{BB7BFEBF-EA0A-4ED1-BB33-63D2722D1ACC}" type="pres">
      <dgm:prSet presAssocID="{C16BE9E8-BB24-4DB3-B307-FF29E1D17AEC}" presName="hierChild7" presStyleCnt="0"/>
      <dgm:spPr/>
    </dgm:pt>
    <dgm:pt modelId="{1A63B2BC-151C-482D-9889-156C6254A827}" type="pres">
      <dgm:prSet presAssocID="{A9001244-7AC9-4815-A41C-14C7D31F86CD}" presName="hierChild5" presStyleCnt="0"/>
      <dgm:spPr/>
    </dgm:pt>
    <dgm:pt modelId="{43A70F8E-13C9-47A8-9B07-F0ADE7C70543}" type="pres">
      <dgm:prSet presAssocID="{B714677B-6DEB-412C-B132-0FC76D25843A}" presName="Name35" presStyleLbl="parChTrans1D2" presStyleIdx="1" presStyleCnt="2"/>
      <dgm:spPr/>
      <dgm:t>
        <a:bodyPr/>
        <a:lstStyle/>
        <a:p>
          <a:endParaRPr lang="pl-PL"/>
        </a:p>
      </dgm:t>
    </dgm:pt>
    <dgm:pt modelId="{F6E571EB-771A-406E-9B3A-B9F867EEFDB3}" type="pres">
      <dgm:prSet presAssocID="{E8D8B3FF-3619-463E-981E-0E21F616D58B}" presName="hierRoot2" presStyleCnt="0">
        <dgm:presLayoutVars>
          <dgm:hierBranch/>
        </dgm:presLayoutVars>
      </dgm:prSet>
      <dgm:spPr/>
    </dgm:pt>
    <dgm:pt modelId="{8BE491F0-4906-4226-B8B3-3F6AF4A36AEF}" type="pres">
      <dgm:prSet presAssocID="{E8D8B3FF-3619-463E-981E-0E21F616D58B}" presName="rootComposite" presStyleCnt="0"/>
      <dgm:spPr/>
    </dgm:pt>
    <dgm:pt modelId="{E9C8ADA0-3683-488A-ABD1-5743D02B58B5}" type="pres">
      <dgm:prSet presAssocID="{E8D8B3FF-3619-463E-981E-0E21F616D58B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2F57E22-89CD-414C-9374-DDAE5B1DCEF6}" type="pres">
      <dgm:prSet presAssocID="{E8D8B3FF-3619-463E-981E-0E21F616D58B}" presName="rootConnector" presStyleLbl="node2" presStyleIdx="1" presStyleCnt="2"/>
      <dgm:spPr/>
      <dgm:t>
        <a:bodyPr/>
        <a:lstStyle/>
        <a:p>
          <a:endParaRPr lang="pl-PL"/>
        </a:p>
      </dgm:t>
    </dgm:pt>
    <dgm:pt modelId="{B938C2CA-4224-42F1-A290-34711971583A}" type="pres">
      <dgm:prSet presAssocID="{E8D8B3FF-3619-463E-981E-0E21F616D58B}" presName="hierChild4" presStyleCnt="0"/>
      <dgm:spPr/>
    </dgm:pt>
    <dgm:pt modelId="{1B905C44-0FE6-4BAF-B6B4-22E2C7B1274F}" type="pres">
      <dgm:prSet presAssocID="{E8D8B3FF-3619-463E-981E-0E21F616D58B}" presName="hierChild5" presStyleCnt="0"/>
      <dgm:spPr/>
    </dgm:pt>
    <dgm:pt modelId="{18361238-E556-40B1-A9A3-2089948E0D9F}" type="pres">
      <dgm:prSet presAssocID="{03F293AC-05BC-4936-997A-CA67A9E5E068}" presName="hierChild3" presStyleCnt="0"/>
      <dgm:spPr/>
    </dgm:pt>
  </dgm:ptLst>
  <dgm:cxnLst>
    <dgm:cxn modelId="{81AE17D2-6FBC-4E83-8AC4-AE1D7A1BC39B}" type="presOf" srcId="{2B318ACA-BAD9-4388-BD58-E9F8F5F4CE9C}" destId="{87995953-9960-4156-A855-009D84239D57}" srcOrd="0" destOrd="0" presId="urn:microsoft.com/office/officeart/2005/8/layout/orgChart1"/>
    <dgm:cxn modelId="{F761F79D-13B0-488E-B2F2-E25A459BE401}" type="presOf" srcId="{C16BE9E8-BB24-4DB3-B307-FF29E1D17AEC}" destId="{56AE5ED3-5C2C-4A5F-B4FA-488733C4E541}" srcOrd="0" destOrd="0" presId="urn:microsoft.com/office/officeart/2005/8/layout/orgChart1"/>
    <dgm:cxn modelId="{DB20CAE7-3E86-4D5F-9368-A48DCF1812B1}" type="presOf" srcId="{4C0AF34B-FBAB-444A-8730-0130D0EFFC01}" destId="{8A336C7D-3A80-4631-B21B-DAB664ED9908}" srcOrd="0" destOrd="0" presId="urn:microsoft.com/office/officeart/2005/8/layout/orgChart1"/>
    <dgm:cxn modelId="{30325805-0380-4004-A409-D3A2CEF8933F}" srcId="{264F8156-4268-4F5F-BB18-2638D43503D6}" destId="{1F147C43-EA97-405F-BEE1-CA22F0B557A9}" srcOrd="0" destOrd="0" parTransId="{2B318ACA-BAD9-4388-BD58-E9F8F5F4CE9C}" sibTransId="{E56AC10D-932B-45DD-A22C-0146BB9144A7}"/>
    <dgm:cxn modelId="{C2B9850F-A727-4468-BF13-6377218B77FF}" type="presOf" srcId="{E482FDE8-64BC-47F9-BCCF-BB97FCD118DC}" destId="{6B121E4C-0B49-43D8-853E-D81847273AA4}" srcOrd="0" destOrd="0" presId="urn:microsoft.com/office/officeart/2005/8/layout/orgChart1"/>
    <dgm:cxn modelId="{370830FB-6B58-4537-A4B7-16DE99652163}" srcId="{1F147C43-EA97-405F-BEE1-CA22F0B557A9}" destId="{279F205F-5A7D-486F-90E2-2F07B4D77FDC}" srcOrd="1" destOrd="0" parTransId="{B012B088-2743-449D-BEE9-93ED9ED0CEBD}" sibTransId="{0E4374E9-C48C-459E-9233-0FF78B7F1113}"/>
    <dgm:cxn modelId="{D9B60C16-A7BC-49FC-8562-EFFA50A43BA6}" srcId="{264F8156-4268-4F5F-BB18-2638D43503D6}" destId="{C16BE9E8-BB24-4DB3-B307-FF29E1D17AEC}" srcOrd="1" destOrd="0" parTransId="{86729053-B7D9-49F3-A68D-1B854EF4D222}" sibTransId="{FB7D8E56-4F1B-4E70-9F96-ED629A8EFBBC}"/>
    <dgm:cxn modelId="{0A04B4CC-3C68-4295-8FC3-8006185D1924}" type="presOf" srcId="{775049E6-C366-408A-95C2-E9E694D6E4A4}" destId="{350E8E46-B5D6-4B41-A54C-8730325D5211}" srcOrd="0" destOrd="0" presId="urn:microsoft.com/office/officeart/2005/8/layout/orgChart1"/>
    <dgm:cxn modelId="{7F385E62-A3A7-4F0F-B08A-F94388F06C16}" type="presOf" srcId="{CED3B786-E015-4C3E-A552-E3F47E32E07F}" destId="{7E66B5C1-C128-4E99-A17C-7CD513935F59}" srcOrd="0" destOrd="0" presId="urn:microsoft.com/office/officeart/2005/8/layout/orgChart1"/>
    <dgm:cxn modelId="{EB327754-083C-4546-BB82-55C5ED13B26B}" type="presOf" srcId="{A9001244-7AC9-4815-A41C-14C7D31F86CD}" destId="{809492C7-074F-4BEA-82F5-2054D9D64150}" srcOrd="1" destOrd="0" presId="urn:microsoft.com/office/officeart/2005/8/layout/orgChart1"/>
    <dgm:cxn modelId="{776B124F-0741-479A-92E3-6C4431A3E09B}" type="presOf" srcId="{30E23546-DD0B-4FAD-87F3-936761702FA8}" destId="{82EB09DD-103E-4FAB-AA26-502688C2BEA6}" srcOrd="0" destOrd="0" presId="urn:microsoft.com/office/officeart/2005/8/layout/orgChart1"/>
    <dgm:cxn modelId="{322D5D20-8643-4B32-AC4B-D2DDB7D29F65}" type="presOf" srcId="{30E23546-DD0B-4FAD-87F3-936761702FA8}" destId="{7710B0B5-2547-499A-916B-FD3C4050C4E3}" srcOrd="1" destOrd="0" presId="urn:microsoft.com/office/officeart/2005/8/layout/orgChart1"/>
    <dgm:cxn modelId="{C71A379A-B981-45C2-B20B-8411E75BE1C3}" type="presOf" srcId="{264F8156-4268-4F5F-BB18-2638D43503D6}" destId="{B457AFD1-B3B3-4CF7-B1DE-34B70917E904}" srcOrd="0" destOrd="0" presId="urn:microsoft.com/office/officeart/2005/8/layout/orgChart1"/>
    <dgm:cxn modelId="{B358A0DC-9995-4000-A24A-F72AA91240D3}" type="presOf" srcId="{C16BE9E8-BB24-4DB3-B307-FF29E1D17AEC}" destId="{ADE58319-DDF8-4457-80E8-BF5525EDB46B}" srcOrd="1" destOrd="0" presId="urn:microsoft.com/office/officeart/2005/8/layout/orgChart1"/>
    <dgm:cxn modelId="{97A40633-1CD3-4A5E-A6EB-D1A2BF16214B}" type="presOf" srcId="{AB6A38F4-0C07-4121-B0D8-586207683611}" destId="{F9C654C0-592C-4182-869D-C6C42740C596}" srcOrd="0" destOrd="0" presId="urn:microsoft.com/office/officeart/2005/8/layout/orgChart1"/>
    <dgm:cxn modelId="{28A0021B-63B0-4470-A045-2BFF2C5CB8F9}" type="presOf" srcId="{20050745-9E97-4109-8FD5-320F024C7437}" destId="{3E21061C-FED7-4735-A1AC-8793F4AED24E}" srcOrd="1" destOrd="0" presId="urn:microsoft.com/office/officeart/2005/8/layout/orgChart1"/>
    <dgm:cxn modelId="{5921D98B-48B6-46B2-BEEA-07A4054EB546}" type="presOf" srcId="{03F293AC-05BC-4936-997A-CA67A9E5E068}" destId="{B9E747AC-D65C-4495-A7A6-F24E04F7B1F5}" srcOrd="0" destOrd="0" presId="urn:microsoft.com/office/officeart/2005/8/layout/orgChart1"/>
    <dgm:cxn modelId="{3D55B6E3-2DD8-471D-9AF9-490C4A231199}" srcId="{03F293AC-05BC-4936-997A-CA67A9E5E068}" destId="{E8D8B3FF-3619-463E-981E-0E21F616D58B}" srcOrd="1" destOrd="0" parTransId="{B714677B-6DEB-412C-B132-0FC76D25843A}" sibTransId="{2BDA9D59-81AB-4BB8-8B79-F64E30F84C34}"/>
    <dgm:cxn modelId="{D8A411DB-8BE2-4E9D-A531-0736C42AE0F7}" type="presOf" srcId="{A9001244-7AC9-4815-A41C-14C7D31F86CD}" destId="{BD50F1CD-E9FA-46FC-A93E-959A876733BA}" srcOrd="0" destOrd="0" presId="urn:microsoft.com/office/officeart/2005/8/layout/orgChart1"/>
    <dgm:cxn modelId="{020C285C-ABCC-41F2-BDFD-1D00F85A7D71}" type="presOf" srcId="{8929D479-FE11-4D8D-92FC-3344B3B26B86}" destId="{8AD36B12-C314-417C-96ED-993803DCC366}" srcOrd="1" destOrd="0" presId="urn:microsoft.com/office/officeart/2005/8/layout/orgChart1"/>
    <dgm:cxn modelId="{D74332C8-2B3A-4940-A7AB-2DA7FE57DAEC}" type="presOf" srcId="{B012B088-2743-449D-BEE9-93ED9ED0CEBD}" destId="{40EC659E-412C-4486-83A1-F1BA566BBE0C}" srcOrd="0" destOrd="0" presId="urn:microsoft.com/office/officeart/2005/8/layout/orgChart1"/>
    <dgm:cxn modelId="{EE8EF65D-6021-4E2B-B957-D99D8B934C20}" srcId="{CED3B786-E015-4C3E-A552-E3F47E32E07F}" destId="{03F293AC-05BC-4936-997A-CA67A9E5E068}" srcOrd="0" destOrd="0" parTransId="{01C1B860-5789-478B-84F6-62DA1D8B30FC}" sibTransId="{0FF52FA7-5C83-4ED5-A9FA-B6E1060217FF}"/>
    <dgm:cxn modelId="{D4427D6B-27B0-4998-822B-DD2CE417EBF6}" type="presOf" srcId="{279F205F-5A7D-486F-90E2-2F07B4D77FDC}" destId="{6CD09E47-2EE0-49B4-8E52-3C67B1EB4FC3}" srcOrd="0" destOrd="0" presId="urn:microsoft.com/office/officeart/2005/8/layout/orgChart1"/>
    <dgm:cxn modelId="{8E864444-FE29-4257-977B-0B190CC97335}" srcId="{30E23546-DD0B-4FAD-87F3-936761702FA8}" destId="{20050745-9E97-4109-8FD5-320F024C7437}" srcOrd="0" destOrd="0" parTransId="{E482FDE8-64BC-47F9-BCCF-BB97FCD118DC}" sibTransId="{4629566B-93E2-4D31-AEE9-1EEF632FF174}"/>
    <dgm:cxn modelId="{9F9669D9-57A6-44D4-BB61-AD3E4A6F0521}" srcId="{A9001244-7AC9-4815-A41C-14C7D31F86CD}" destId="{264F8156-4268-4F5F-BB18-2638D43503D6}" srcOrd="0" destOrd="0" parTransId="{775049E6-C366-408A-95C2-E9E694D6E4A4}" sibTransId="{78E83613-71E1-4DE5-B8DD-CD25F3021063}"/>
    <dgm:cxn modelId="{30D1926A-8814-4A11-B76F-33C9818B9967}" type="presOf" srcId="{B714677B-6DEB-412C-B132-0FC76D25843A}" destId="{43A70F8E-13C9-47A8-9B07-F0ADE7C70543}" srcOrd="0" destOrd="0" presId="urn:microsoft.com/office/officeart/2005/8/layout/orgChart1"/>
    <dgm:cxn modelId="{EAFD4945-8CA4-4111-AF82-AB2806E75B9A}" type="presOf" srcId="{1F147C43-EA97-405F-BEE1-CA22F0B557A9}" destId="{62CF936B-9C1D-4D21-8296-02545471C352}" srcOrd="1" destOrd="0" presId="urn:microsoft.com/office/officeart/2005/8/layout/orgChart1"/>
    <dgm:cxn modelId="{BDC227C6-E838-4011-9195-7D87E136D3D2}" type="presOf" srcId="{1F147C43-EA97-405F-BEE1-CA22F0B557A9}" destId="{915F3E18-EF87-49A3-A0E2-A7BD9E4A1171}" srcOrd="0" destOrd="0" presId="urn:microsoft.com/office/officeart/2005/8/layout/orgChart1"/>
    <dgm:cxn modelId="{A5886ECB-8272-4C80-A3C0-BEC18CF6050F}" type="presOf" srcId="{E8D8B3FF-3619-463E-981E-0E21F616D58B}" destId="{E9C8ADA0-3683-488A-ABD1-5743D02B58B5}" srcOrd="0" destOrd="0" presId="urn:microsoft.com/office/officeart/2005/8/layout/orgChart1"/>
    <dgm:cxn modelId="{FBD8596C-88C4-42D2-B8AD-762CE15ACD54}" srcId="{03F293AC-05BC-4936-997A-CA67A9E5E068}" destId="{A9001244-7AC9-4815-A41C-14C7D31F86CD}" srcOrd="0" destOrd="0" parTransId="{AB6A38F4-0C07-4121-B0D8-586207683611}" sibTransId="{C0545BC0-DA8D-4056-84DB-07817A445445}"/>
    <dgm:cxn modelId="{41F99C6E-4209-40BA-BF5C-BE25FE3765EB}" type="presOf" srcId="{03F293AC-05BC-4936-997A-CA67A9E5E068}" destId="{CA70DB8E-78F9-450B-B963-1370AE5B986E}" srcOrd="1" destOrd="0" presId="urn:microsoft.com/office/officeart/2005/8/layout/orgChart1"/>
    <dgm:cxn modelId="{1B0261D6-3E91-4E57-824E-A1128FA46F79}" type="presOf" srcId="{BE32672B-C6C8-4BA5-8DC8-E7BF64821381}" destId="{F52A8E08-EF6B-425E-B03E-3FFF5EE10811}" srcOrd="0" destOrd="0" presId="urn:microsoft.com/office/officeart/2005/8/layout/orgChart1"/>
    <dgm:cxn modelId="{4847C345-3C2B-4C92-9509-FDC206BAF7E6}" type="presOf" srcId="{E8D8B3FF-3619-463E-981E-0E21F616D58B}" destId="{52F57E22-89CD-414C-9374-DDAE5B1DCEF6}" srcOrd="1" destOrd="0" presId="urn:microsoft.com/office/officeart/2005/8/layout/orgChart1"/>
    <dgm:cxn modelId="{FD210736-606F-4036-90AA-038AB92526F0}" type="presOf" srcId="{264F8156-4268-4F5F-BB18-2638D43503D6}" destId="{5CB1E710-D626-40FE-B28D-63ABF83D143B}" srcOrd="1" destOrd="0" presId="urn:microsoft.com/office/officeart/2005/8/layout/orgChart1"/>
    <dgm:cxn modelId="{6B1D2693-3961-4A60-9EC8-B08AFE1C92F4}" type="presOf" srcId="{20050745-9E97-4109-8FD5-320F024C7437}" destId="{66B1D567-18C3-4A20-BB0F-D9032211F579}" srcOrd="0" destOrd="0" presId="urn:microsoft.com/office/officeart/2005/8/layout/orgChart1"/>
    <dgm:cxn modelId="{837F9A86-F093-43EA-9933-B5DE36883C5D}" type="presOf" srcId="{279F205F-5A7D-486F-90E2-2F07B4D77FDC}" destId="{59BE4EAF-DEFF-4684-8EBD-45390E52127C}" srcOrd="1" destOrd="0" presId="urn:microsoft.com/office/officeart/2005/8/layout/orgChart1"/>
    <dgm:cxn modelId="{C1E5138C-8AAE-423A-9C29-41EC0650442F}" type="presOf" srcId="{86729053-B7D9-49F3-A68D-1B854EF4D222}" destId="{B0D83BF3-FD85-4BF3-A585-6144224C5C81}" srcOrd="0" destOrd="0" presId="urn:microsoft.com/office/officeart/2005/8/layout/orgChart1"/>
    <dgm:cxn modelId="{B8010C22-4942-47F9-8523-760C0B3D6C04}" type="presOf" srcId="{8929D479-FE11-4D8D-92FC-3344B3B26B86}" destId="{8A502A98-7325-49C5-98CF-11F170C77ED2}" srcOrd="0" destOrd="0" presId="urn:microsoft.com/office/officeart/2005/8/layout/orgChart1"/>
    <dgm:cxn modelId="{8FCE5820-3F47-427A-9506-A395AEB0F9B9}" srcId="{8929D479-FE11-4D8D-92FC-3344B3B26B86}" destId="{30E23546-DD0B-4FAD-87F3-936761702FA8}" srcOrd="0" destOrd="0" parTransId="{BE32672B-C6C8-4BA5-8DC8-E7BF64821381}" sibTransId="{A42E3763-EA0D-4B89-AE2F-88A816C6F3AB}"/>
    <dgm:cxn modelId="{9C8D38D0-34F3-4A96-BE7E-A24E32D43E0A}" srcId="{1F147C43-EA97-405F-BEE1-CA22F0B557A9}" destId="{8929D479-FE11-4D8D-92FC-3344B3B26B86}" srcOrd="0" destOrd="0" parTransId="{4C0AF34B-FBAB-444A-8730-0130D0EFFC01}" sibTransId="{30101C58-35BA-49E1-A612-485CC70C5BF4}"/>
    <dgm:cxn modelId="{7B7F0CBC-4C27-4CC8-BAD1-36AED9ACCEF0}" type="presParOf" srcId="{7E66B5C1-C128-4E99-A17C-7CD513935F59}" destId="{53F80C15-E408-46B6-9999-6A23C28A5566}" srcOrd="0" destOrd="0" presId="urn:microsoft.com/office/officeart/2005/8/layout/orgChart1"/>
    <dgm:cxn modelId="{526FC528-6F59-484B-A006-442077FF6CBD}" type="presParOf" srcId="{53F80C15-E408-46B6-9999-6A23C28A5566}" destId="{BD62FBB6-04D3-4614-B4DF-3C0EC509C714}" srcOrd="0" destOrd="0" presId="urn:microsoft.com/office/officeart/2005/8/layout/orgChart1"/>
    <dgm:cxn modelId="{2FB83D3C-3604-459A-8E18-E45B1D22D60D}" type="presParOf" srcId="{BD62FBB6-04D3-4614-B4DF-3C0EC509C714}" destId="{B9E747AC-D65C-4495-A7A6-F24E04F7B1F5}" srcOrd="0" destOrd="0" presId="urn:microsoft.com/office/officeart/2005/8/layout/orgChart1"/>
    <dgm:cxn modelId="{7D727E1B-667A-4E5A-8DB4-083F7C6DAB97}" type="presParOf" srcId="{BD62FBB6-04D3-4614-B4DF-3C0EC509C714}" destId="{CA70DB8E-78F9-450B-B963-1370AE5B986E}" srcOrd="1" destOrd="0" presId="urn:microsoft.com/office/officeart/2005/8/layout/orgChart1"/>
    <dgm:cxn modelId="{B9C735F6-F99B-44D0-BE1C-AFFD27437EF6}" type="presParOf" srcId="{53F80C15-E408-46B6-9999-6A23C28A5566}" destId="{BB2B85E9-30C0-4244-BC76-3767C67A27FA}" srcOrd="1" destOrd="0" presId="urn:microsoft.com/office/officeart/2005/8/layout/orgChart1"/>
    <dgm:cxn modelId="{8A3734E0-C514-4D10-A2B1-66105FBFC8AC}" type="presParOf" srcId="{BB2B85E9-30C0-4244-BC76-3767C67A27FA}" destId="{F9C654C0-592C-4182-869D-C6C42740C596}" srcOrd="0" destOrd="0" presId="urn:microsoft.com/office/officeart/2005/8/layout/orgChart1"/>
    <dgm:cxn modelId="{AE89524F-874B-4A1B-9D1A-93C80D40647B}" type="presParOf" srcId="{BB2B85E9-30C0-4244-BC76-3767C67A27FA}" destId="{10BA2C09-0599-4BE5-8548-ABAB894A231A}" srcOrd="1" destOrd="0" presId="urn:microsoft.com/office/officeart/2005/8/layout/orgChart1"/>
    <dgm:cxn modelId="{459A147A-D4D1-4EA5-9093-02F3B273C351}" type="presParOf" srcId="{10BA2C09-0599-4BE5-8548-ABAB894A231A}" destId="{5840012B-DDA1-42AE-B758-EC42F32AA927}" srcOrd="0" destOrd="0" presId="urn:microsoft.com/office/officeart/2005/8/layout/orgChart1"/>
    <dgm:cxn modelId="{6A90B86A-AC99-406F-9C04-EDD093800B70}" type="presParOf" srcId="{5840012B-DDA1-42AE-B758-EC42F32AA927}" destId="{BD50F1CD-E9FA-46FC-A93E-959A876733BA}" srcOrd="0" destOrd="0" presId="urn:microsoft.com/office/officeart/2005/8/layout/orgChart1"/>
    <dgm:cxn modelId="{379BC5B9-1BCA-4377-BFC5-FB1DA7E8E8AA}" type="presParOf" srcId="{5840012B-DDA1-42AE-B758-EC42F32AA927}" destId="{809492C7-074F-4BEA-82F5-2054D9D64150}" srcOrd="1" destOrd="0" presId="urn:microsoft.com/office/officeart/2005/8/layout/orgChart1"/>
    <dgm:cxn modelId="{95EF1A1A-846B-44DF-B6E3-58E9F18E98DC}" type="presParOf" srcId="{10BA2C09-0599-4BE5-8548-ABAB894A231A}" destId="{64B26841-5A1E-46EB-A9EA-FF7F88E89DAE}" srcOrd="1" destOrd="0" presId="urn:microsoft.com/office/officeart/2005/8/layout/orgChart1"/>
    <dgm:cxn modelId="{4E2E8E6A-B3FC-48BD-A9AA-5D3F0962B0BC}" type="presParOf" srcId="{64B26841-5A1E-46EB-A9EA-FF7F88E89DAE}" destId="{350E8E46-B5D6-4B41-A54C-8730325D5211}" srcOrd="0" destOrd="0" presId="urn:microsoft.com/office/officeart/2005/8/layout/orgChart1"/>
    <dgm:cxn modelId="{EB680AAB-7281-41C1-832D-A39B7D330DCE}" type="presParOf" srcId="{64B26841-5A1E-46EB-A9EA-FF7F88E89DAE}" destId="{BAE8AD9B-ABED-424C-8073-590BAD1477AD}" srcOrd="1" destOrd="0" presId="urn:microsoft.com/office/officeart/2005/8/layout/orgChart1"/>
    <dgm:cxn modelId="{FF9765AF-6F1F-4044-9178-80BA4EF929AA}" type="presParOf" srcId="{BAE8AD9B-ABED-424C-8073-590BAD1477AD}" destId="{B3313DE6-66E9-4F53-B626-EBB3C8942DDD}" srcOrd="0" destOrd="0" presId="urn:microsoft.com/office/officeart/2005/8/layout/orgChart1"/>
    <dgm:cxn modelId="{34B2F237-802E-46F3-8CEB-7F03262B1989}" type="presParOf" srcId="{B3313DE6-66E9-4F53-B626-EBB3C8942DDD}" destId="{B457AFD1-B3B3-4CF7-B1DE-34B70917E904}" srcOrd="0" destOrd="0" presId="urn:microsoft.com/office/officeart/2005/8/layout/orgChart1"/>
    <dgm:cxn modelId="{A11D1C24-34F1-468D-A12A-E54962B9C0A1}" type="presParOf" srcId="{B3313DE6-66E9-4F53-B626-EBB3C8942DDD}" destId="{5CB1E710-D626-40FE-B28D-63ABF83D143B}" srcOrd="1" destOrd="0" presId="urn:microsoft.com/office/officeart/2005/8/layout/orgChart1"/>
    <dgm:cxn modelId="{3BC4D51D-C252-4469-BF6E-2C0D8B7892A9}" type="presParOf" srcId="{BAE8AD9B-ABED-424C-8073-590BAD1477AD}" destId="{FF4C993F-C681-4C7E-BB4D-F70849232B74}" srcOrd="1" destOrd="0" presId="urn:microsoft.com/office/officeart/2005/8/layout/orgChart1"/>
    <dgm:cxn modelId="{4C57F926-E416-4352-84F6-3BA23F8C1C5F}" type="presParOf" srcId="{BAE8AD9B-ABED-424C-8073-590BAD1477AD}" destId="{C9C5266E-6FD3-4C68-9D01-008722E3EA1F}" srcOrd="2" destOrd="0" presId="urn:microsoft.com/office/officeart/2005/8/layout/orgChart1"/>
    <dgm:cxn modelId="{BB1BF40A-6E07-475D-BC43-A784202EBB10}" type="presParOf" srcId="{C9C5266E-6FD3-4C68-9D01-008722E3EA1F}" destId="{87995953-9960-4156-A855-009D84239D57}" srcOrd="0" destOrd="0" presId="urn:microsoft.com/office/officeart/2005/8/layout/orgChart1"/>
    <dgm:cxn modelId="{9997B844-A76A-403B-B8BC-D0210E5A0AAE}" type="presParOf" srcId="{C9C5266E-6FD3-4C68-9D01-008722E3EA1F}" destId="{0AE3CDE9-2862-468F-9618-11A8F8BC8AC7}" srcOrd="1" destOrd="0" presId="urn:microsoft.com/office/officeart/2005/8/layout/orgChart1"/>
    <dgm:cxn modelId="{193C8C1C-CADB-4507-ABD5-2296C7207081}" type="presParOf" srcId="{0AE3CDE9-2862-468F-9618-11A8F8BC8AC7}" destId="{A9AB9077-4643-4741-BE32-9C0EDBA0C0E2}" srcOrd="0" destOrd="0" presId="urn:microsoft.com/office/officeart/2005/8/layout/orgChart1"/>
    <dgm:cxn modelId="{4B0C4504-478A-4084-B56A-A80770CA449E}" type="presParOf" srcId="{A9AB9077-4643-4741-BE32-9C0EDBA0C0E2}" destId="{915F3E18-EF87-49A3-A0E2-A7BD9E4A1171}" srcOrd="0" destOrd="0" presId="urn:microsoft.com/office/officeart/2005/8/layout/orgChart1"/>
    <dgm:cxn modelId="{8F99A2EF-09AC-47A7-88BB-088D83A4413F}" type="presParOf" srcId="{A9AB9077-4643-4741-BE32-9C0EDBA0C0E2}" destId="{62CF936B-9C1D-4D21-8296-02545471C352}" srcOrd="1" destOrd="0" presId="urn:microsoft.com/office/officeart/2005/8/layout/orgChart1"/>
    <dgm:cxn modelId="{36834B17-0E78-4636-A97A-7C7E85D6532E}" type="presParOf" srcId="{0AE3CDE9-2862-468F-9618-11A8F8BC8AC7}" destId="{0B164081-731A-4FD4-9FB6-42CED486D33C}" srcOrd="1" destOrd="0" presId="urn:microsoft.com/office/officeart/2005/8/layout/orgChart1"/>
    <dgm:cxn modelId="{6E9D6A11-F090-4647-B2AD-B9977AB13695}" type="presParOf" srcId="{0AE3CDE9-2862-468F-9618-11A8F8BC8AC7}" destId="{C04C81B9-A096-4ED0-A499-1CC4858E78D9}" srcOrd="2" destOrd="0" presId="urn:microsoft.com/office/officeart/2005/8/layout/orgChart1"/>
    <dgm:cxn modelId="{039CBD9C-A8CE-4E37-9238-330293D9FCBE}" type="presParOf" srcId="{C04C81B9-A096-4ED0-A499-1CC4858E78D9}" destId="{8A336C7D-3A80-4631-B21B-DAB664ED9908}" srcOrd="0" destOrd="0" presId="urn:microsoft.com/office/officeart/2005/8/layout/orgChart1"/>
    <dgm:cxn modelId="{3945AC6B-3E51-4BB5-B40E-27B3C073E7D0}" type="presParOf" srcId="{C04C81B9-A096-4ED0-A499-1CC4858E78D9}" destId="{DA5D50CC-C1E3-4649-BFB5-ECF361E129E9}" srcOrd="1" destOrd="0" presId="urn:microsoft.com/office/officeart/2005/8/layout/orgChart1"/>
    <dgm:cxn modelId="{75804707-F574-4AFB-AAD0-7715E9993730}" type="presParOf" srcId="{DA5D50CC-C1E3-4649-BFB5-ECF361E129E9}" destId="{A481538C-31DD-422F-B6CB-540061001C64}" srcOrd="0" destOrd="0" presId="urn:microsoft.com/office/officeart/2005/8/layout/orgChart1"/>
    <dgm:cxn modelId="{8EBE04B2-303C-4CBA-8B26-9FA8DED2A318}" type="presParOf" srcId="{A481538C-31DD-422F-B6CB-540061001C64}" destId="{8A502A98-7325-49C5-98CF-11F170C77ED2}" srcOrd="0" destOrd="0" presId="urn:microsoft.com/office/officeart/2005/8/layout/orgChart1"/>
    <dgm:cxn modelId="{BC1379AB-58BE-425C-A455-A471C76B5D32}" type="presParOf" srcId="{A481538C-31DD-422F-B6CB-540061001C64}" destId="{8AD36B12-C314-417C-96ED-993803DCC366}" srcOrd="1" destOrd="0" presId="urn:microsoft.com/office/officeart/2005/8/layout/orgChart1"/>
    <dgm:cxn modelId="{D2123635-11FB-49AA-AD79-EBCBBE8F1E1F}" type="presParOf" srcId="{DA5D50CC-C1E3-4649-BFB5-ECF361E129E9}" destId="{1D438D97-C062-4D4B-B220-711ADD63A114}" srcOrd="1" destOrd="0" presId="urn:microsoft.com/office/officeart/2005/8/layout/orgChart1"/>
    <dgm:cxn modelId="{F7D194B3-D40A-4B19-BA8E-975B514AED27}" type="presParOf" srcId="{1D438D97-C062-4D4B-B220-711ADD63A114}" destId="{F52A8E08-EF6B-425E-B03E-3FFF5EE10811}" srcOrd="0" destOrd="0" presId="urn:microsoft.com/office/officeart/2005/8/layout/orgChart1"/>
    <dgm:cxn modelId="{604EDF5D-492B-4434-9D65-0EFE689B0EA0}" type="presParOf" srcId="{1D438D97-C062-4D4B-B220-711ADD63A114}" destId="{60AA9BA0-3417-4B3C-B541-4BAAAE3E0579}" srcOrd="1" destOrd="0" presId="urn:microsoft.com/office/officeart/2005/8/layout/orgChart1"/>
    <dgm:cxn modelId="{74124C79-9EED-4976-990F-9E6F87A71D15}" type="presParOf" srcId="{60AA9BA0-3417-4B3C-B541-4BAAAE3E0579}" destId="{27DBD9D5-A523-404A-A710-9FD017610386}" srcOrd="0" destOrd="0" presId="urn:microsoft.com/office/officeart/2005/8/layout/orgChart1"/>
    <dgm:cxn modelId="{2B79692C-3177-449B-AB5E-DFA36BA60921}" type="presParOf" srcId="{27DBD9D5-A523-404A-A710-9FD017610386}" destId="{82EB09DD-103E-4FAB-AA26-502688C2BEA6}" srcOrd="0" destOrd="0" presId="urn:microsoft.com/office/officeart/2005/8/layout/orgChart1"/>
    <dgm:cxn modelId="{A1E8ED66-D5C2-4311-820D-6C72D3A57F81}" type="presParOf" srcId="{27DBD9D5-A523-404A-A710-9FD017610386}" destId="{7710B0B5-2547-499A-916B-FD3C4050C4E3}" srcOrd="1" destOrd="0" presId="urn:microsoft.com/office/officeart/2005/8/layout/orgChart1"/>
    <dgm:cxn modelId="{C86412B8-E486-4AB6-AD93-65A9CD145094}" type="presParOf" srcId="{60AA9BA0-3417-4B3C-B541-4BAAAE3E0579}" destId="{72CD2EEA-ED3B-416E-B540-04080C237B6B}" srcOrd="1" destOrd="0" presId="urn:microsoft.com/office/officeart/2005/8/layout/orgChart1"/>
    <dgm:cxn modelId="{B0F05729-2915-4288-812D-5388F8EFD510}" type="presParOf" srcId="{72CD2EEA-ED3B-416E-B540-04080C237B6B}" destId="{6B121E4C-0B49-43D8-853E-D81847273AA4}" srcOrd="0" destOrd="0" presId="urn:microsoft.com/office/officeart/2005/8/layout/orgChart1"/>
    <dgm:cxn modelId="{709C5899-3BBC-4662-9F51-7E4C4C7CBE7A}" type="presParOf" srcId="{72CD2EEA-ED3B-416E-B540-04080C237B6B}" destId="{137B609D-CA01-48C6-9236-9CBE8EC37D09}" srcOrd="1" destOrd="0" presId="urn:microsoft.com/office/officeart/2005/8/layout/orgChart1"/>
    <dgm:cxn modelId="{632A37E8-1A38-4351-9747-47134412375F}" type="presParOf" srcId="{137B609D-CA01-48C6-9236-9CBE8EC37D09}" destId="{8BA02876-C744-4849-BE99-ED4EDF2DF751}" srcOrd="0" destOrd="0" presId="urn:microsoft.com/office/officeart/2005/8/layout/orgChart1"/>
    <dgm:cxn modelId="{2A424371-8F25-4ACF-97CD-E391EBD818B2}" type="presParOf" srcId="{8BA02876-C744-4849-BE99-ED4EDF2DF751}" destId="{66B1D567-18C3-4A20-BB0F-D9032211F579}" srcOrd="0" destOrd="0" presId="urn:microsoft.com/office/officeart/2005/8/layout/orgChart1"/>
    <dgm:cxn modelId="{67101FA3-FF28-461F-B304-25776F6D39D4}" type="presParOf" srcId="{8BA02876-C744-4849-BE99-ED4EDF2DF751}" destId="{3E21061C-FED7-4735-A1AC-8793F4AED24E}" srcOrd="1" destOrd="0" presId="urn:microsoft.com/office/officeart/2005/8/layout/orgChart1"/>
    <dgm:cxn modelId="{EBCB26D5-E9F6-4241-ABCE-DF7B85075D43}" type="presParOf" srcId="{137B609D-CA01-48C6-9236-9CBE8EC37D09}" destId="{4F19A551-7B20-4597-B153-BCA47B10DBC7}" srcOrd="1" destOrd="0" presId="urn:microsoft.com/office/officeart/2005/8/layout/orgChart1"/>
    <dgm:cxn modelId="{1B71FC8D-CFEE-45A3-BF2E-A77167F9D448}" type="presParOf" srcId="{137B609D-CA01-48C6-9236-9CBE8EC37D09}" destId="{F668E5B4-1E52-4620-9F80-D5EDB5059351}" srcOrd="2" destOrd="0" presId="urn:microsoft.com/office/officeart/2005/8/layout/orgChart1"/>
    <dgm:cxn modelId="{952FBEFC-8073-4CA6-9199-5A9E14FB49AF}" type="presParOf" srcId="{60AA9BA0-3417-4B3C-B541-4BAAAE3E0579}" destId="{75CB5C4D-0D86-43E4-9DB8-00D412A9F705}" srcOrd="2" destOrd="0" presId="urn:microsoft.com/office/officeart/2005/8/layout/orgChart1"/>
    <dgm:cxn modelId="{52DB78E1-E316-4793-AE0F-5DA77CD129A4}" type="presParOf" srcId="{DA5D50CC-C1E3-4649-BFB5-ECF361E129E9}" destId="{2CA69C1F-82E8-4E89-B912-55DCC392B707}" srcOrd="2" destOrd="0" presId="urn:microsoft.com/office/officeart/2005/8/layout/orgChart1"/>
    <dgm:cxn modelId="{4FC610D5-94B6-40EE-A48F-6177E05CEA4A}" type="presParOf" srcId="{C04C81B9-A096-4ED0-A499-1CC4858E78D9}" destId="{40EC659E-412C-4486-83A1-F1BA566BBE0C}" srcOrd="2" destOrd="0" presId="urn:microsoft.com/office/officeart/2005/8/layout/orgChart1"/>
    <dgm:cxn modelId="{BE5C6562-4CFB-4A57-88EB-70CD0A03E2FB}" type="presParOf" srcId="{C04C81B9-A096-4ED0-A499-1CC4858E78D9}" destId="{00102FF1-9E6B-46F5-AC91-BB22910784CA}" srcOrd="3" destOrd="0" presId="urn:microsoft.com/office/officeart/2005/8/layout/orgChart1"/>
    <dgm:cxn modelId="{BE207614-D83C-4FE6-B560-6E52C7F879A6}" type="presParOf" srcId="{00102FF1-9E6B-46F5-AC91-BB22910784CA}" destId="{B1B74206-1F1C-49F1-AADB-C40DB6EE41A1}" srcOrd="0" destOrd="0" presId="urn:microsoft.com/office/officeart/2005/8/layout/orgChart1"/>
    <dgm:cxn modelId="{47151E9B-8CCA-431D-B9B0-5490F00C48D8}" type="presParOf" srcId="{B1B74206-1F1C-49F1-AADB-C40DB6EE41A1}" destId="{6CD09E47-2EE0-49B4-8E52-3C67B1EB4FC3}" srcOrd="0" destOrd="0" presId="urn:microsoft.com/office/officeart/2005/8/layout/orgChart1"/>
    <dgm:cxn modelId="{C5259F7A-9EB1-4A45-BD92-352C731DC6AA}" type="presParOf" srcId="{B1B74206-1F1C-49F1-AADB-C40DB6EE41A1}" destId="{59BE4EAF-DEFF-4684-8EBD-45390E52127C}" srcOrd="1" destOrd="0" presId="urn:microsoft.com/office/officeart/2005/8/layout/orgChart1"/>
    <dgm:cxn modelId="{5A5351F3-8202-4B9E-89B1-41DEFBD5E933}" type="presParOf" srcId="{00102FF1-9E6B-46F5-AC91-BB22910784CA}" destId="{7A045091-FCCA-4431-B0E4-ABF3E4CE91B2}" srcOrd="1" destOrd="0" presId="urn:microsoft.com/office/officeart/2005/8/layout/orgChart1"/>
    <dgm:cxn modelId="{4851FF3D-4F93-465F-BA66-DFB0E1567380}" type="presParOf" srcId="{00102FF1-9E6B-46F5-AC91-BB22910784CA}" destId="{FC954FD3-A09A-425C-8FBA-2B0D3F900FBB}" srcOrd="2" destOrd="0" presId="urn:microsoft.com/office/officeart/2005/8/layout/orgChart1"/>
    <dgm:cxn modelId="{AFFE3411-803B-45D0-BDB6-B69BB28EA7F7}" type="presParOf" srcId="{C9C5266E-6FD3-4C68-9D01-008722E3EA1F}" destId="{B0D83BF3-FD85-4BF3-A585-6144224C5C81}" srcOrd="2" destOrd="0" presId="urn:microsoft.com/office/officeart/2005/8/layout/orgChart1"/>
    <dgm:cxn modelId="{D3B89993-A6B7-4220-B961-6E4316528B2D}" type="presParOf" srcId="{C9C5266E-6FD3-4C68-9D01-008722E3EA1F}" destId="{B3C36226-DF98-46FB-960C-687C7781B112}" srcOrd="3" destOrd="0" presId="urn:microsoft.com/office/officeart/2005/8/layout/orgChart1"/>
    <dgm:cxn modelId="{811F7ABA-DC44-45C8-B15E-6DD928BC32A3}" type="presParOf" srcId="{B3C36226-DF98-46FB-960C-687C7781B112}" destId="{AB317088-8D7D-4A53-83FE-1F078F5C21BE}" srcOrd="0" destOrd="0" presId="urn:microsoft.com/office/officeart/2005/8/layout/orgChart1"/>
    <dgm:cxn modelId="{C9BBA594-8ADE-47D9-B89A-BE7E68B29E94}" type="presParOf" srcId="{AB317088-8D7D-4A53-83FE-1F078F5C21BE}" destId="{56AE5ED3-5C2C-4A5F-B4FA-488733C4E541}" srcOrd="0" destOrd="0" presId="urn:microsoft.com/office/officeart/2005/8/layout/orgChart1"/>
    <dgm:cxn modelId="{00B28FF5-FD59-4ADA-92C4-47079A002ACF}" type="presParOf" srcId="{AB317088-8D7D-4A53-83FE-1F078F5C21BE}" destId="{ADE58319-DDF8-4457-80E8-BF5525EDB46B}" srcOrd="1" destOrd="0" presId="urn:microsoft.com/office/officeart/2005/8/layout/orgChart1"/>
    <dgm:cxn modelId="{E89BCC3E-24CC-4D54-8CDD-18F354CF7985}" type="presParOf" srcId="{B3C36226-DF98-46FB-960C-687C7781B112}" destId="{C2F15FFD-2168-40D2-98A8-7E208E8E890C}" srcOrd="1" destOrd="0" presId="urn:microsoft.com/office/officeart/2005/8/layout/orgChart1"/>
    <dgm:cxn modelId="{67C2914E-EA43-4EF8-BE95-843C6ADFC616}" type="presParOf" srcId="{B3C36226-DF98-46FB-960C-687C7781B112}" destId="{BB7BFEBF-EA0A-4ED1-BB33-63D2722D1ACC}" srcOrd="2" destOrd="0" presId="urn:microsoft.com/office/officeart/2005/8/layout/orgChart1"/>
    <dgm:cxn modelId="{0EC22083-4E11-4031-A2A3-EB8B35CE3912}" type="presParOf" srcId="{10BA2C09-0599-4BE5-8548-ABAB894A231A}" destId="{1A63B2BC-151C-482D-9889-156C6254A827}" srcOrd="2" destOrd="0" presId="urn:microsoft.com/office/officeart/2005/8/layout/orgChart1"/>
    <dgm:cxn modelId="{F52B8656-4A01-49F4-B9E6-CEF89FE2BA8F}" type="presParOf" srcId="{BB2B85E9-30C0-4244-BC76-3767C67A27FA}" destId="{43A70F8E-13C9-47A8-9B07-F0ADE7C70543}" srcOrd="2" destOrd="0" presId="urn:microsoft.com/office/officeart/2005/8/layout/orgChart1"/>
    <dgm:cxn modelId="{8D789CC6-BA1A-44AD-89AF-4E6DCB26E4C8}" type="presParOf" srcId="{BB2B85E9-30C0-4244-BC76-3767C67A27FA}" destId="{F6E571EB-771A-406E-9B3A-B9F867EEFDB3}" srcOrd="3" destOrd="0" presId="urn:microsoft.com/office/officeart/2005/8/layout/orgChart1"/>
    <dgm:cxn modelId="{E53EDCEA-D3F5-4C4D-B085-FE4EE934C03E}" type="presParOf" srcId="{F6E571EB-771A-406E-9B3A-B9F867EEFDB3}" destId="{8BE491F0-4906-4226-B8B3-3F6AF4A36AEF}" srcOrd="0" destOrd="0" presId="urn:microsoft.com/office/officeart/2005/8/layout/orgChart1"/>
    <dgm:cxn modelId="{D1A10FAA-FAED-484D-BF2F-9C1BAF410996}" type="presParOf" srcId="{8BE491F0-4906-4226-B8B3-3F6AF4A36AEF}" destId="{E9C8ADA0-3683-488A-ABD1-5743D02B58B5}" srcOrd="0" destOrd="0" presId="urn:microsoft.com/office/officeart/2005/8/layout/orgChart1"/>
    <dgm:cxn modelId="{2081A369-D9D1-4C47-9AA6-FEB79F590748}" type="presParOf" srcId="{8BE491F0-4906-4226-B8B3-3F6AF4A36AEF}" destId="{52F57E22-89CD-414C-9374-DDAE5B1DCEF6}" srcOrd="1" destOrd="0" presId="urn:microsoft.com/office/officeart/2005/8/layout/orgChart1"/>
    <dgm:cxn modelId="{D10EDBEA-8130-4DC1-BE18-5E345C98E043}" type="presParOf" srcId="{F6E571EB-771A-406E-9B3A-B9F867EEFDB3}" destId="{B938C2CA-4224-42F1-A290-34711971583A}" srcOrd="1" destOrd="0" presId="urn:microsoft.com/office/officeart/2005/8/layout/orgChart1"/>
    <dgm:cxn modelId="{5794F4FD-A94A-42AE-8863-49EF5D2754FD}" type="presParOf" srcId="{F6E571EB-771A-406E-9B3A-B9F867EEFDB3}" destId="{1B905C44-0FE6-4BAF-B6B4-22E2C7B1274F}" srcOrd="2" destOrd="0" presId="urn:microsoft.com/office/officeart/2005/8/layout/orgChart1"/>
    <dgm:cxn modelId="{787094A2-230E-4E44-ABB7-D00C69F09837}" type="presParOf" srcId="{53F80C15-E408-46B6-9999-6A23C28A5566}" destId="{18361238-E556-40B1-A9A3-2089948E0D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D206AF-D12C-46D5-BBFD-29F5C1F0EA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142D1052-23D2-43DE-9B98-76C7D2FCEE6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105 HCV-RNA +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b="1" i="0" u="none" strike="noStrike" cap="none" normalizeH="0" baseline="0" dirty="0" smtClean="0">
            <a:ln>
              <a:noFill/>
            </a:ln>
            <a:solidFill>
              <a:srgbClr val="FFC000"/>
            </a:solidFill>
            <a:effectLst/>
            <a:latin typeface="Calibri" panose="020F0502020204030204" pitchFamily="34" charset="0"/>
            <a:cs typeface="Arial" panose="020B0604020202020204" pitchFamily="34" charset="0"/>
          </a:endParaRPr>
        </a:p>
      </dgm:t>
    </dgm:pt>
    <dgm:pt modelId="{99C06FF9-A580-486C-8448-E74DFF061BAD}" type="parTrans" cxnId="{435DAFCB-FEEC-478E-A2B3-F8A6EF0BE043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66E6F9D5-428B-43A7-96CB-EDDF79531A1C}" type="sibTrans" cxnId="{435DAFCB-FEEC-478E-A2B3-F8A6EF0BE043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CD184A6F-AF2D-4EE0-9F7F-9E85EE1D567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101 zakończone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postępowanie</a:t>
          </a:r>
        </a:p>
      </dgm:t>
    </dgm:pt>
    <dgm:pt modelId="{51098039-13F2-4AA6-90F6-A5D776285551}" type="parTrans" cxnId="{1A307634-D8BD-4B79-8445-D9F020592173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0AEDB3FB-B24A-4A40-8150-B012CA6B16BF}" type="sibTrans" cxnId="{1A307634-D8BD-4B79-8445-D9F020592173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FD8DF6F4-7ADF-4C5A-829B-F2495BA25A00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95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 do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specjalisty</a:t>
          </a:r>
        </a:p>
      </dgm:t>
    </dgm:pt>
    <dgm:pt modelId="{4B430F93-2124-467F-A1C0-F8E00F51646C}" type="parTrans" cxnId="{6935C4A9-3C5C-4013-9F0A-B9C4E3F14601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7817DFB4-6F80-46D6-A1E8-041C4F952C3D}" type="sibTrans" cxnId="{6935C4A9-3C5C-4013-9F0A-B9C4E3F14601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09BEE007-7721-41C0-A984-734E7AA133C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brak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skierowania</a:t>
          </a:r>
        </a:p>
      </dgm:t>
    </dgm:pt>
    <dgm:pt modelId="{9B27C730-4C03-41AF-8AB0-62C3146DBE2D}" type="parTrans" cxnId="{D44FF3D0-85C6-4E0F-A86C-A92F12F732DB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52885A73-FFDF-4338-8EF9-3F8DFBD32577}" type="sibTrans" cxnId="{D44FF3D0-85C6-4E0F-A86C-A92F12F732DB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7DEB9385-B8D8-4D8B-991C-C437C1134D9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4 w trakcie</a:t>
          </a:r>
        </a:p>
      </dgm:t>
    </dgm:pt>
    <dgm:pt modelId="{7B0EA043-AA20-47A3-8195-5BB079DDD0AE}" type="parTrans" cxnId="{594004C2-CAB0-40DC-B409-308352ECAC1C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D3B5B572-7C48-47B9-9586-EA271DF1DE98}" type="sibTrans" cxnId="{594004C2-CAB0-40DC-B409-308352ECAC1C}">
      <dgm:prSet/>
      <dgm:spPr/>
      <dgm:t>
        <a:bodyPr/>
        <a:lstStyle/>
        <a:p>
          <a:endParaRPr lang="pl-PL" b="1">
            <a:solidFill>
              <a:srgbClr val="FFC000"/>
            </a:solidFill>
          </a:endParaRPr>
        </a:p>
      </dgm:t>
    </dgm:pt>
    <dgm:pt modelId="{4E22CC00-A814-4AA5-AF1C-89C54EA524FD}" type="pres">
      <dgm:prSet presAssocID="{7DD206AF-D12C-46D5-BBFD-29F5C1F0EA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98FCB22-26AF-44CC-9841-B88CA60E0BCB}" type="pres">
      <dgm:prSet presAssocID="{142D1052-23D2-43DE-9B98-76C7D2FCEE6C}" presName="hierRoot1" presStyleCnt="0">
        <dgm:presLayoutVars>
          <dgm:hierBranch/>
        </dgm:presLayoutVars>
      </dgm:prSet>
      <dgm:spPr/>
    </dgm:pt>
    <dgm:pt modelId="{A1FAD238-D4BC-49D3-90F4-B602F2E49157}" type="pres">
      <dgm:prSet presAssocID="{142D1052-23D2-43DE-9B98-76C7D2FCEE6C}" presName="rootComposite1" presStyleCnt="0"/>
      <dgm:spPr/>
    </dgm:pt>
    <dgm:pt modelId="{6CFFCBCA-E1BA-43B7-9690-BC25F2C44084}" type="pres">
      <dgm:prSet presAssocID="{142D1052-23D2-43DE-9B98-76C7D2FCEE6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35F5ABA-AA3F-48A0-B3F7-6C7FB142D5C2}" type="pres">
      <dgm:prSet presAssocID="{142D1052-23D2-43DE-9B98-76C7D2FCEE6C}" presName="rootConnector1" presStyleLbl="node1" presStyleIdx="0" presStyleCnt="0"/>
      <dgm:spPr/>
      <dgm:t>
        <a:bodyPr/>
        <a:lstStyle/>
        <a:p>
          <a:endParaRPr lang="pl-PL"/>
        </a:p>
      </dgm:t>
    </dgm:pt>
    <dgm:pt modelId="{FF4946EA-8FF3-4946-9954-E4E7DA6A9C40}" type="pres">
      <dgm:prSet presAssocID="{142D1052-23D2-43DE-9B98-76C7D2FCEE6C}" presName="hierChild2" presStyleCnt="0"/>
      <dgm:spPr/>
    </dgm:pt>
    <dgm:pt modelId="{0B52EB47-97E5-4672-AAD0-20DB00CD1B5E}" type="pres">
      <dgm:prSet presAssocID="{51098039-13F2-4AA6-90F6-A5D776285551}" presName="Name35" presStyleLbl="parChTrans1D2" presStyleIdx="0" presStyleCnt="2"/>
      <dgm:spPr/>
      <dgm:t>
        <a:bodyPr/>
        <a:lstStyle/>
        <a:p>
          <a:endParaRPr lang="pl-PL"/>
        </a:p>
      </dgm:t>
    </dgm:pt>
    <dgm:pt modelId="{2D8A1175-E2F1-4638-AFDE-D4C6C6266FA3}" type="pres">
      <dgm:prSet presAssocID="{CD184A6F-AF2D-4EE0-9F7F-9E85EE1D567A}" presName="hierRoot2" presStyleCnt="0">
        <dgm:presLayoutVars>
          <dgm:hierBranch/>
        </dgm:presLayoutVars>
      </dgm:prSet>
      <dgm:spPr/>
    </dgm:pt>
    <dgm:pt modelId="{F962D4C3-C4A5-4474-A5ED-CFD31C4620C4}" type="pres">
      <dgm:prSet presAssocID="{CD184A6F-AF2D-4EE0-9F7F-9E85EE1D567A}" presName="rootComposite" presStyleCnt="0"/>
      <dgm:spPr/>
    </dgm:pt>
    <dgm:pt modelId="{E5654F16-B4F6-4ADD-A485-9FDC11DE2B48}" type="pres">
      <dgm:prSet presAssocID="{CD184A6F-AF2D-4EE0-9F7F-9E85EE1D567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CBB3027-69FB-4158-BDB1-E13DF76294C0}" type="pres">
      <dgm:prSet presAssocID="{CD184A6F-AF2D-4EE0-9F7F-9E85EE1D567A}" presName="rootConnector" presStyleLbl="node2" presStyleIdx="0" presStyleCnt="2"/>
      <dgm:spPr/>
      <dgm:t>
        <a:bodyPr/>
        <a:lstStyle/>
        <a:p>
          <a:endParaRPr lang="pl-PL"/>
        </a:p>
      </dgm:t>
    </dgm:pt>
    <dgm:pt modelId="{43DC8649-DD9F-425D-A172-F606CCADA3C9}" type="pres">
      <dgm:prSet presAssocID="{CD184A6F-AF2D-4EE0-9F7F-9E85EE1D567A}" presName="hierChild4" presStyleCnt="0"/>
      <dgm:spPr/>
    </dgm:pt>
    <dgm:pt modelId="{2E435F9E-AF6D-4757-8D7D-B2D049B2B156}" type="pres">
      <dgm:prSet presAssocID="{CD184A6F-AF2D-4EE0-9F7F-9E85EE1D567A}" presName="hierChild5" presStyleCnt="0"/>
      <dgm:spPr/>
    </dgm:pt>
    <dgm:pt modelId="{687D80F0-F5F3-4966-9255-B77A8D28F7A0}" type="pres">
      <dgm:prSet presAssocID="{4B430F93-2124-467F-A1C0-F8E00F51646C}" presName="Name111" presStyleLbl="parChTrans1D3" presStyleIdx="0" presStyleCnt="1"/>
      <dgm:spPr/>
      <dgm:t>
        <a:bodyPr/>
        <a:lstStyle/>
        <a:p>
          <a:endParaRPr lang="pl-PL"/>
        </a:p>
      </dgm:t>
    </dgm:pt>
    <dgm:pt modelId="{6461FC02-05E5-4674-BF93-9796B7A326DE}" type="pres">
      <dgm:prSet presAssocID="{FD8DF6F4-7ADF-4C5A-829B-F2495BA25A00}" presName="hierRoot3" presStyleCnt="0">
        <dgm:presLayoutVars>
          <dgm:hierBranch/>
        </dgm:presLayoutVars>
      </dgm:prSet>
      <dgm:spPr/>
    </dgm:pt>
    <dgm:pt modelId="{621AD572-01CA-49B7-9483-5D1C107CA58E}" type="pres">
      <dgm:prSet presAssocID="{FD8DF6F4-7ADF-4C5A-829B-F2495BA25A00}" presName="rootComposite3" presStyleCnt="0"/>
      <dgm:spPr/>
    </dgm:pt>
    <dgm:pt modelId="{1CFF886F-9DAB-4951-B415-087E2EE74CE5}" type="pres">
      <dgm:prSet presAssocID="{FD8DF6F4-7ADF-4C5A-829B-F2495BA25A00}" presName="rootText3" presStyleLbl="asst2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6BBFCBB-8ED1-4A34-84A4-B0BF63EC0728}" type="pres">
      <dgm:prSet presAssocID="{FD8DF6F4-7ADF-4C5A-829B-F2495BA25A00}" presName="rootConnector3" presStyleLbl="asst2" presStyleIdx="0" presStyleCnt="1"/>
      <dgm:spPr/>
      <dgm:t>
        <a:bodyPr/>
        <a:lstStyle/>
        <a:p>
          <a:endParaRPr lang="pl-PL"/>
        </a:p>
      </dgm:t>
    </dgm:pt>
    <dgm:pt modelId="{C6985D3B-A0E5-4940-A3BF-CEA9F6E534E7}" type="pres">
      <dgm:prSet presAssocID="{FD8DF6F4-7ADF-4C5A-829B-F2495BA25A00}" presName="hierChild6" presStyleCnt="0"/>
      <dgm:spPr/>
    </dgm:pt>
    <dgm:pt modelId="{F175DDCF-3354-4048-A390-FF5A9EDFCF84}" type="pres">
      <dgm:prSet presAssocID="{9B27C730-4C03-41AF-8AB0-62C3146DBE2D}" presName="Name35" presStyleLbl="parChTrans1D4" presStyleIdx="0" presStyleCnt="1"/>
      <dgm:spPr/>
      <dgm:t>
        <a:bodyPr/>
        <a:lstStyle/>
        <a:p>
          <a:endParaRPr lang="pl-PL"/>
        </a:p>
      </dgm:t>
    </dgm:pt>
    <dgm:pt modelId="{52132ADB-817C-4E91-989A-F6DF386B42C9}" type="pres">
      <dgm:prSet presAssocID="{09BEE007-7721-41C0-A984-734E7AA133C9}" presName="hierRoot2" presStyleCnt="0">
        <dgm:presLayoutVars>
          <dgm:hierBranch val="r"/>
        </dgm:presLayoutVars>
      </dgm:prSet>
      <dgm:spPr/>
    </dgm:pt>
    <dgm:pt modelId="{69FB0B97-C7BB-4A8E-9204-3D0D74AB7216}" type="pres">
      <dgm:prSet presAssocID="{09BEE007-7721-41C0-A984-734E7AA133C9}" presName="rootComposite" presStyleCnt="0"/>
      <dgm:spPr/>
    </dgm:pt>
    <dgm:pt modelId="{06D42653-97F4-4808-AF4B-30EE348735F6}" type="pres">
      <dgm:prSet presAssocID="{09BEE007-7721-41C0-A984-734E7AA133C9}" presName="rootText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23A55C2-0F11-4952-A6DF-3F0A584B1E32}" type="pres">
      <dgm:prSet presAssocID="{09BEE007-7721-41C0-A984-734E7AA133C9}" presName="rootConnector" presStyleLbl="node4" presStyleIdx="0" presStyleCnt="1"/>
      <dgm:spPr/>
      <dgm:t>
        <a:bodyPr/>
        <a:lstStyle/>
        <a:p>
          <a:endParaRPr lang="pl-PL"/>
        </a:p>
      </dgm:t>
    </dgm:pt>
    <dgm:pt modelId="{CE8EE633-0C58-4643-B084-AAD81C9D6C44}" type="pres">
      <dgm:prSet presAssocID="{09BEE007-7721-41C0-A984-734E7AA133C9}" presName="hierChild4" presStyleCnt="0"/>
      <dgm:spPr/>
    </dgm:pt>
    <dgm:pt modelId="{0AE8EA1A-4250-4330-B112-B6A729804535}" type="pres">
      <dgm:prSet presAssocID="{09BEE007-7721-41C0-A984-734E7AA133C9}" presName="hierChild5" presStyleCnt="0"/>
      <dgm:spPr/>
    </dgm:pt>
    <dgm:pt modelId="{ABFCEEA6-2BE8-45D5-B870-8FD0FACB38D6}" type="pres">
      <dgm:prSet presAssocID="{FD8DF6F4-7ADF-4C5A-829B-F2495BA25A00}" presName="hierChild7" presStyleCnt="0"/>
      <dgm:spPr/>
    </dgm:pt>
    <dgm:pt modelId="{EFF69E92-B3CE-4E70-8593-A7F9CCC277F8}" type="pres">
      <dgm:prSet presAssocID="{7B0EA043-AA20-47A3-8195-5BB079DDD0AE}" presName="Name35" presStyleLbl="parChTrans1D2" presStyleIdx="1" presStyleCnt="2"/>
      <dgm:spPr/>
      <dgm:t>
        <a:bodyPr/>
        <a:lstStyle/>
        <a:p>
          <a:endParaRPr lang="pl-PL"/>
        </a:p>
      </dgm:t>
    </dgm:pt>
    <dgm:pt modelId="{6799B909-D3E3-4146-83E0-2EA73695E0A5}" type="pres">
      <dgm:prSet presAssocID="{7DEB9385-B8D8-4D8B-991C-C437C1134D98}" presName="hierRoot2" presStyleCnt="0">
        <dgm:presLayoutVars>
          <dgm:hierBranch/>
        </dgm:presLayoutVars>
      </dgm:prSet>
      <dgm:spPr/>
    </dgm:pt>
    <dgm:pt modelId="{811E3AA0-0461-4B4A-9D20-E0D13B7A04D6}" type="pres">
      <dgm:prSet presAssocID="{7DEB9385-B8D8-4D8B-991C-C437C1134D98}" presName="rootComposite" presStyleCnt="0"/>
      <dgm:spPr/>
    </dgm:pt>
    <dgm:pt modelId="{C21F62F8-DA8E-4842-BE1D-672CD4081B16}" type="pres">
      <dgm:prSet presAssocID="{7DEB9385-B8D8-4D8B-991C-C437C1134D9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B6C3246-4D63-49E0-A9C7-F67797732EA4}" type="pres">
      <dgm:prSet presAssocID="{7DEB9385-B8D8-4D8B-991C-C437C1134D98}" presName="rootConnector" presStyleLbl="node2" presStyleIdx="1" presStyleCnt="2"/>
      <dgm:spPr/>
      <dgm:t>
        <a:bodyPr/>
        <a:lstStyle/>
        <a:p>
          <a:endParaRPr lang="pl-PL"/>
        </a:p>
      </dgm:t>
    </dgm:pt>
    <dgm:pt modelId="{C480779C-361D-477B-939C-FC22B58C6694}" type="pres">
      <dgm:prSet presAssocID="{7DEB9385-B8D8-4D8B-991C-C437C1134D98}" presName="hierChild4" presStyleCnt="0"/>
      <dgm:spPr/>
    </dgm:pt>
    <dgm:pt modelId="{E3C97521-798F-4C3E-966E-2D95407D67A2}" type="pres">
      <dgm:prSet presAssocID="{7DEB9385-B8D8-4D8B-991C-C437C1134D98}" presName="hierChild5" presStyleCnt="0"/>
      <dgm:spPr/>
    </dgm:pt>
    <dgm:pt modelId="{ECB83C8E-4947-4F5C-BECA-2F9791150321}" type="pres">
      <dgm:prSet presAssocID="{142D1052-23D2-43DE-9B98-76C7D2FCEE6C}" presName="hierChild3" presStyleCnt="0"/>
      <dgm:spPr/>
    </dgm:pt>
  </dgm:ptLst>
  <dgm:cxnLst>
    <dgm:cxn modelId="{FE4AEDCF-5C27-4020-9462-01A31277BC65}" type="presOf" srcId="{FD8DF6F4-7ADF-4C5A-829B-F2495BA25A00}" destId="{1CFF886F-9DAB-4951-B415-087E2EE74CE5}" srcOrd="0" destOrd="0" presId="urn:microsoft.com/office/officeart/2005/8/layout/orgChart1"/>
    <dgm:cxn modelId="{6935C4A9-3C5C-4013-9F0A-B9C4E3F14601}" srcId="{CD184A6F-AF2D-4EE0-9F7F-9E85EE1D567A}" destId="{FD8DF6F4-7ADF-4C5A-829B-F2495BA25A00}" srcOrd="0" destOrd="0" parTransId="{4B430F93-2124-467F-A1C0-F8E00F51646C}" sibTransId="{7817DFB4-6F80-46D6-A1E8-041C4F952C3D}"/>
    <dgm:cxn modelId="{0295BEE0-A760-4349-99E8-E0C9C1FA9473}" type="presOf" srcId="{51098039-13F2-4AA6-90F6-A5D776285551}" destId="{0B52EB47-97E5-4672-AAD0-20DB00CD1B5E}" srcOrd="0" destOrd="0" presId="urn:microsoft.com/office/officeart/2005/8/layout/orgChart1"/>
    <dgm:cxn modelId="{D0EF9DDB-FB61-4B8E-8FE5-17123E28873E}" type="presOf" srcId="{7DD206AF-D12C-46D5-BBFD-29F5C1F0EA9F}" destId="{4E22CC00-A814-4AA5-AF1C-89C54EA524FD}" srcOrd="0" destOrd="0" presId="urn:microsoft.com/office/officeart/2005/8/layout/orgChart1"/>
    <dgm:cxn modelId="{2789F29F-6E00-4C8B-8065-AED425C9A8E6}" type="presOf" srcId="{CD184A6F-AF2D-4EE0-9F7F-9E85EE1D567A}" destId="{E5654F16-B4F6-4ADD-A485-9FDC11DE2B48}" srcOrd="0" destOrd="0" presId="urn:microsoft.com/office/officeart/2005/8/layout/orgChart1"/>
    <dgm:cxn modelId="{1A307634-D8BD-4B79-8445-D9F020592173}" srcId="{142D1052-23D2-43DE-9B98-76C7D2FCEE6C}" destId="{CD184A6F-AF2D-4EE0-9F7F-9E85EE1D567A}" srcOrd="0" destOrd="0" parTransId="{51098039-13F2-4AA6-90F6-A5D776285551}" sibTransId="{0AEDB3FB-B24A-4A40-8150-B012CA6B16BF}"/>
    <dgm:cxn modelId="{C265EFD4-9064-4BC3-AAA6-C1A13A1D411B}" type="presOf" srcId="{CD184A6F-AF2D-4EE0-9F7F-9E85EE1D567A}" destId="{4CBB3027-69FB-4158-BDB1-E13DF76294C0}" srcOrd="1" destOrd="0" presId="urn:microsoft.com/office/officeart/2005/8/layout/orgChart1"/>
    <dgm:cxn modelId="{435DAFCB-FEEC-478E-A2B3-F8A6EF0BE043}" srcId="{7DD206AF-D12C-46D5-BBFD-29F5C1F0EA9F}" destId="{142D1052-23D2-43DE-9B98-76C7D2FCEE6C}" srcOrd="0" destOrd="0" parTransId="{99C06FF9-A580-486C-8448-E74DFF061BAD}" sibTransId="{66E6F9D5-428B-43A7-96CB-EDDF79531A1C}"/>
    <dgm:cxn modelId="{594004C2-CAB0-40DC-B409-308352ECAC1C}" srcId="{142D1052-23D2-43DE-9B98-76C7D2FCEE6C}" destId="{7DEB9385-B8D8-4D8B-991C-C437C1134D98}" srcOrd="1" destOrd="0" parTransId="{7B0EA043-AA20-47A3-8195-5BB079DDD0AE}" sibTransId="{D3B5B572-7C48-47B9-9586-EA271DF1DE98}"/>
    <dgm:cxn modelId="{D44FF3D0-85C6-4E0F-A86C-A92F12F732DB}" srcId="{FD8DF6F4-7ADF-4C5A-829B-F2495BA25A00}" destId="{09BEE007-7721-41C0-A984-734E7AA133C9}" srcOrd="0" destOrd="0" parTransId="{9B27C730-4C03-41AF-8AB0-62C3146DBE2D}" sibTransId="{52885A73-FFDF-4338-8EF9-3F8DFBD32577}"/>
    <dgm:cxn modelId="{C2520C1E-132F-4B99-BC8C-5571190E0ADE}" type="presOf" srcId="{FD8DF6F4-7ADF-4C5A-829B-F2495BA25A00}" destId="{A6BBFCBB-8ED1-4A34-84A4-B0BF63EC0728}" srcOrd="1" destOrd="0" presId="urn:microsoft.com/office/officeart/2005/8/layout/orgChart1"/>
    <dgm:cxn modelId="{D08235E6-B6AF-444D-9A86-C9A73DAE831F}" type="presOf" srcId="{142D1052-23D2-43DE-9B98-76C7D2FCEE6C}" destId="{6CFFCBCA-E1BA-43B7-9690-BC25F2C44084}" srcOrd="0" destOrd="0" presId="urn:microsoft.com/office/officeart/2005/8/layout/orgChart1"/>
    <dgm:cxn modelId="{8D446950-664E-4F59-ACF5-0E2FC7A46E04}" type="presOf" srcId="{7DEB9385-B8D8-4D8B-991C-C437C1134D98}" destId="{BB6C3246-4D63-49E0-A9C7-F67797732EA4}" srcOrd="1" destOrd="0" presId="urn:microsoft.com/office/officeart/2005/8/layout/orgChart1"/>
    <dgm:cxn modelId="{B9243DE3-BF96-4F32-9962-D4530ADA6332}" type="presOf" srcId="{142D1052-23D2-43DE-9B98-76C7D2FCEE6C}" destId="{235F5ABA-AA3F-48A0-B3F7-6C7FB142D5C2}" srcOrd="1" destOrd="0" presId="urn:microsoft.com/office/officeart/2005/8/layout/orgChart1"/>
    <dgm:cxn modelId="{1315718C-914E-4C10-A68B-4B22DF13B54A}" type="presOf" srcId="{9B27C730-4C03-41AF-8AB0-62C3146DBE2D}" destId="{F175DDCF-3354-4048-A390-FF5A9EDFCF84}" srcOrd="0" destOrd="0" presId="urn:microsoft.com/office/officeart/2005/8/layout/orgChart1"/>
    <dgm:cxn modelId="{79A552EE-BBF3-4FE3-80B6-15E15465EE10}" type="presOf" srcId="{4B430F93-2124-467F-A1C0-F8E00F51646C}" destId="{687D80F0-F5F3-4966-9255-B77A8D28F7A0}" srcOrd="0" destOrd="0" presId="urn:microsoft.com/office/officeart/2005/8/layout/orgChart1"/>
    <dgm:cxn modelId="{B4E5BE4C-53D6-401D-85AA-4320DAA163E4}" type="presOf" srcId="{7B0EA043-AA20-47A3-8195-5BB079DDD0AE}" destId="{EFF69E92-B3CE-4E70-8593-A7F9CCC277F8}" srcOrd="0" destOrd="0" presId="urn:microsoft.com/office/officeart/2005/8/layout/orgChart1"/>
    <dgm:cxn modelId="{F48F38B8-4F50-4E9A-A7E3-78744D86452D}" type="presOf" srcId="{09BEE007-7721-41C0-A984-734E7AA133C9}" destId="{06D42653-97F4-4808-AF4B-30EE348735F6}" srcOrd="0" destOrd="0" presId="urn:microsoft.com/office/officeart/2005/8/layout/orgChart1"/>
    <dgm:cxn modelId="{1C2C54A7-CB13-4E47-9926-3EE50F369449}" type="presOf" srcId="{09BEE007-7721-41C0-A984-734E7AA133C9}" destId="{D23A55C2-0F11-4952-A6DF-3F0A584B1E32}" srcOrd="1" destOrd="0" presId="urn:microsoft.com/office/officeart/2005/8/layout/orgChart1"/>
    <dgm:cxn modelId="{7D357346-E239-408A-8387-F4004987DEEF}" type="presOf" srcId="{7DEB9385-B8D8-4D8B-991C-C437C1134D98}" destId="{C21F62F8-DA8E-4842-BE1D-672CD4081B16}" srcOrd="0" destOrd="0" presId="urn:microsoft.com/office/officeart/2005/8/layout/orgChart1"/>
    <dgm:cxn modelId="{0DB3F0EB-E4F9-4870-83DF-2B856A5CFD62}" type="presParOf" srcId="{4E22CC00-A814-4AA5-AF1C-89C54EA524FD}" destId="{398FCB22-26AF-44CC-9841-B88CA60E0BCB}" srcOrd="0" destOrd="0" presId="urn:microsoft.com/office/officeart/2005/8/layout/orgChart1"/>
    <dgm:cxn modelId="{CED91075-F834-4FA5-826F-9EB9D05BD0DF}" type="presParOf" srcId="{398FCB22-26AF-44CC-9841-B88CA60E0BCB}" destId="{A1FAD238-D4BC-49D3-90F4-B602F2E49157}" srcOrd="0" destOrd="0" presId="urn:microsoft.com/office/officeart/2005/8/layout/orgChart1"/>
    <dgm:cxn modelId="{E832F178-F2D5-4028-ACB7-AB575437099F}" type="presParOf" srcId="{A1FAD238-D4BC-49D3-90F4-B602F2E49157}" destId="{6CFFCBCA-E1BA-43B7-9690-BC25F2C44084}" srcOrd="0" destOrd="0" presId="urn:microsoft.com/office/officeart/2005/8/layout/orgChart1"/>
    <dgm:cxn modelId="{8850D054-79D2-442C-8996-0463F07B7D50}" type="presParOf" srcId="{A1FAD238-D4BC-49D3-90F4-B602F2E49157}" destId="{235F5ABA-AA3F-48A0-B3F7-6C7FB142D5C2}" srcOrd="1" destOrd="0" presId="urn:microsoft.com/office/officeart/2005/8/layout/orgChart1"/>
    <dgm:cxn modelId="{CFAC9815-9503-470F-BE07-1179747ABAF2}" type="presParOf" srcId="{398FCB22-26AF-44CC-9841-B88CA60E0BCB}" destId="{FF4946EA-8FF3-4946-9954-E4E7DA6A9C40}" srcOrd="1" destOrd="0" presId="urn:microsoft.com/office/officeart/2005/8/layout/orgChart1"/>
    <dgm:cxn modelId="{ACA2635A-7029-4C06-B417-C089585520B5}" type="presParOf" srcId="{FF4946EA-8FF3-4946-9954-E4E7DA6A9C40}" destId="{0B52EB47-97E5-4672-AAD0-20DB00CD1B5E}" srcOrd="0" destOrd="0" presId="urn:microsoft.com/office/officeart/2005/8/layout/orgChart1"/>
    <dgm:cxn modelId="{B193EF77-BEAB-43EC-95E1-5A4F3BD157F4}" type="presParOf" srcId="{FF4946EA-8FF3-4946-9954-E4E7DA6A9C40}" destId="{2D8A1175-E2F1-4638-AFDE-D4C6C6266FA3}" srcOrd="1" destOrd="0" presId="urn:microsoft.com/office/officeart/2005/8/layout/orgChart1"/>
    <dgm:cxn modelId="{319DF4B9-4F8D-42A3-924E-91A20CB05DD6}" type="presParOf" srcId="{2D8A1175-E2F1-4638-AFDE-D4C6C6266FA3}" destId="{F962D4C3-C4A5-4474-A5ED-CFD31C4620C4}" srcOrd="0" destOrd="0" presId="urn:microsoft.com/office/officeart/2005/8/layout/orgChart1"/>
    <dgm:cxn modelId="{FDB387D1-D369-4FD3-B260-5DC0093675C2}" type="presParOf" srcId="{F962D4C3-C4A5-4474-A5ED-CFD31C4620C4}" destId="{E5654F16-B4F6-4ADD-A485-9FDC11DE2B48}" srcOrd="0" destOrd="0" presId="urn:microsoft.com/office/officeart/2005/8/layout/orgChart1"/>
    <dgm:cxn modelId="{B99B56D9-8C4D-4E84-9171-89CCED4E93EC}" type="presParOf" srcId="{F962D4C3-C4A5-4474-A5ED-CFD31C4620C4}" destId="{4CBB3027-69FB-4158-BDB1-E13DF76294C0}" srcOrd="1" destOrd="0" presId="urn:microsoft.com/office/officeart/2005/8/layout/orgChart1"/>
    <dgm:cxn modelId="{979BE511-5FFA-4F88-971D-E89911CDDDFE}" type="presParOf" srcId="{2D8A1175-E2F1-4638-AFDE-D4C6C6266FA3}" destId="{43DC8649-DD9F-425D-A172-F606CCADA3C9}" srcOrd="1" destOrd="0" presId="urn:microsoft.com/office/officeart/2005/8/layout/orgChart1"/>
    <dgm:cxn modelId="{F0C633A1-FC36-423F-B164-A7D812F7CD06}" type="presParOf" srcId="{2D8A1175-E2F1-4638-AFDE-D4C6C6266FA3}" destId="{2E435F9E-AF6D-4757-8D7D-B2D049B2B156}" srcOrd="2" destOrd="0" presId="urn:microsoft.com/office/officeart/2005/8/layout/orgChart1"/>
    <dgm:cxn modelId="{2B27D337-F0BA-44F0-92D8-65006415BCA2}" type="presParOf" srcId="{2E435F9E-AF6D-4757-8D7D-B2D049B2B156}" destId="{687D80F0-F5F3-4966-9255-B77A8D28F7A0}" srcOrd="0" destOrd="0" presId="urn:microsoft.com/office/officeart/2005/8/layout/orgChart1"/>
    <dgm:cxn modelId="{8228F64B-171D-4FA8-BEB3-D6B539832F2B}" type="presParOf" srcId="{2E435F9E-AF6D-4757-8D7D-B2D049B2B156}" destId="{6461FC02-05E5-4674-BF93-9796B7A326DE}" srcOrd="1" destOrd="0" presId="urn:microsoft.com/office/officeart/2005/8/layout/orgChart1"/>
    <dgm:cxn modelId="{D3DF83B1-D9C0-455B-BEA4-91E7006B580B}" type="presParOf" srcId="{6461FC02-05E5-4674-BF93-9796B7A326DE}" destId="{621AD572-01CA-49B7-9483-5D1C107CA58E}" srcOrd="0" destOrd="0" presId="urn:microsoft.com/office/officeart/2005/8/layout/orgChart1"/>
    <dgm:cxn modelId="{E18F9518-6350-4478-9B2C-D846DDE0EF6D}" type="presParOf" srcId="{621AD572-01CA-49B7-9483-5D1C107CA58E}" destId="{1CFF886F-9DAB-4951-B415-087E2EE74CE5}" srcOrd="0" destOrd="0" presId="urn:microsoft.com/office/officeart/2005/8/layout/orgChart1"/>
    <dgm:cxn modelId="{1BC11FDC-45B9-4245-8E8E-2C55F8BC7F0E}" type="presParOf" srcId="{621AD572-01CA-49B7-9483-5D1C107CA58E}" destId="{A6BBFCBB-8ED1-4A34-84A4-B0BF63EC0728}" srcOrd="1" destOrd="0" presId="urn:microsoft.com/office/officeart/2005/8/layout/orgChart1"/>
    <dgm:cxn modelId="{2EFAFC47-E723-4A34-B81C-F0EBF4CECAAC}" type="presParOf" srcId="{6461FC02-05E5-4674-BF93-9796B7A326DE}" destId="{C6985D3B-A0E5-4940-A3BF-CEA9F6E534E7}" srcOrd="1" destOrd="0" presId="urn:microsoft.com/office/officeart/2005/8/layout/orgChart1"/>
    <dgm:cxn modelId="{5DA18CC9-9572-4C00-AFCF-FFE75FFB1C81}" type="presParOf" srcId="{C6985D3B-A0E5-4940-A3BF-CEA9F6E534E7}" destId="{F175DDCF-3354-4048-A390-FF5A9EDFCF84}" srcOrd="0" destOrd="0" presId="urn:microsoft.com/office/officeart/2005/8/layout/orgChart1"/>
    <dgm:cxn modelId="{E0B153CD-E4A2-4965-8CF9-7D3FE884ED04}" type="presParOf" srcId="{C6985D3B-A0E5-4940-A3BF-CEA9F6E534E7}" destId="{52132ADB-817C-4E91-989A-F6DF386B42C9}" srcOrd="1" destOrd="0" presId="urn:microsoft.com/office/officeart/2005/8/layout/orgChart1"/>
    <dgm:cxn modelId="{F931FE4E-D661-43C5-B184-06825616D6EB}" type="presParOf" srcId="{52132ADB-817C-4E91-989A-F6DF386B42C9}" destId="{69FB0B97-C7BB-4A8E-9204-3D0D74AB7216}" srcOrd="0" destOrd="0" presId="urn:microsoft.com/office/officeart/2005/8/layout/orgChart1"/>
    <dgm:cxn modelId="{BF0D32F6-B0CF-4A74-879B-9BFE9E0960BE}" type="presParOf" srcId="{69FB0B97-C7BB-4A8E-9204-3D0D74AB7216}" destId="{06D42653-97F4-4808-AF4B-30EE348735F6}" srcOrd="0" destOrd="0" presId="urn:microsoft.com/office/officeart/2005/8/layout/orgChart1"/>
    <dgm:cxn modelId="{A37C6850-6799-4AEF-B8FD-3BBCCC57DD29}" type="presParOf" srcId="{69FB0B97-C7BB-4A8E-9204-3D0D74AB7216}" destId="{D23A55C2-0F11-4952-A6DF-3F0A584B1E32}" srcOrd="1" destOrd="0" presId="urn:microsoft.com/office/officeart/2005/8/layout/orgChart1"/>
    <dgm:cxn modelId="{C7E8C784-44A8-4A67-9036-650DB9BA99F0}" type="presParOf" srcId="{52132ADB-817C-4E91-989A-F6DF386B42C9}" destId="{CE8EE633-0C58-4643-B084-AAD81C9D6C44}" srcOrd="1" destOrd="0" presId="urn:microsoft.com/office/officeart/2005/8/layout/orgChart1"/>
    <dgm:cxn modelId="{537C8B34-C373-4CD6-8B45-B5493ECD3523}" type="presParOf" srcId="{52132ADB-817C-4E91-989A-F6DF386B42C9}" destId="{0AE8EA1A-4250-4330-B112-B6A729804535}" srcOrd="2" destOrd="0" presId="urn:microsoft.com/office/officeart/2005/8/layout/orgChart1"/>
    <dgm:cxn modelId="{58615E2C-A9FA-4AC7-A080-0D7610A671C4}" type="presParOf" srcId="{6461FC02-05E5-4674-BF93-9796B7A326DE}" destId="{ABFCEEA6-2BE8-45D5-B870-8FD0FACB38D6}" srcOrd="2" destOrd="0" presId="urn:microsoft.com/office/officeart/2005/8/layout/orgChart1"/>
    <dgm:cxn modelId="{E5865264-2861-4F22-B274-06A92AD108C8}" type="presParOf" srcId="{FF4946EA-8FF3-4946-9954-E4E7DA6A9C40}" destId="{EFF69E92-B3CE-4E70-8593-A7F9CCC277F8}" srcOrd="2" destOrd="0" presId="urn:microsoft.com/office/officeart/2005/8/layout/orgChart1"/>
    <dgm:cxn modelId="{5FA27722-7791-46FB-A4A1-9A7CE22F4458}" type="presParOf" srcId="{FF4946EA-8FF3-4946-9954-E4E7DA6A9C40}" destId="{6799B909-D3E3-4146-83E0-2EA73695E0A5}" srcOrd="3" destOrd="0" presId="urn:microsoft.com/office/officeart/2005/8/layout/orgChart1"/>
    <dgm:cxn modelId="{E08C2B01-CA51-45A8-8A00-6A41DA9D63F8}" type="presParOf" srcId="{6799B909-D3E3-4146-83E0-2EA73695E0A5}" destId="{811E3AA0-0461-4B4A-9D20-E0D13B7A04D6}" srcOrd="0" destOrd="0" presId="urn:microsoft.com/office/officeart/2005/8/layout/orgChart1"/>
    <dgm:cxn modelId="{DB2A9DB4-A2EC-4CE7-9D59-9939A58E1B6E}" type="presParOf" srcId="{811E3AA0-0461-4B4A-9D20-E0D13B7A04D6}" destId="{C21F62F8-DA8E-4842-BE1D-672CD4081B16}" srcOrd="0" destOrd="0" presId="urn:microsoft.com/office/officeart/2005/8/layout/orgChart1"/>
    <dgm:cxn modelId="{4BF1E308-14AC-46EE-93A8-D40FA6B8C0B5}" type="presParOf" srcId="{811E3AA0-0461-4B4A-9D20-E0D13B7A04D6}" destId="{BB6C3246-4D63-49E0-A9C7-F67797732EA4}" srcOrd="1" destOrd="0" presId="urn:microsoft.com/office/officeart/2005/8/layout/orgChart1"/>
    <dgm:cxn modelId="{E41FED2B-F6CE-4350-AEEE-5D2C1DE6D953}" type="presParOf" srcId="{6799B909-D3E3-4146-83E0-2EA73695E0A5}" destId="{C480779C-361D-477B-939C-FC22B58C6694}" srcOrd="1" destOrd="0" presId="urn:microsoft.com/office/officeart/2005/8/layout/orgChart1"/>
    <dgm:cxn modelId="{F8B48E73-9271-479F-B521-F8DDF0E9D29E}" type="presParOf" srcId="{6799B909-D3E3-4146-83E0-2EA73695E0A5}" destId="{E3C97521-798F-4C3E-966E-2D95407D67A2}" srcOrd="2" destOrd="0" presId="urn:microsoft.com/office/officeart/2005/8/layout/orgChart1"/>
    <dgm:cxn modelId="{1560DD9C-2E96-46F4-A16B-7B18AEF748F8}" type="presParOf" srcId="{398FCB22-26AF-44CC-9841-B88CA60E0BCB}" destId="{ECB83C8E-4947-4F5C-BECA-2F979115032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70F8E-13C9-47A8-9B07-F0ADE7C70543}">
      <dsp:nvSpPr>
        <dsp:cNvPr id="0" name=""/>
        <dsp:cNvSpPr/>
      </dsp:nvSpPr>
      <dsp:spPr>
        <a:xfrm>
          <a:off x="3856943" y="576522"/>
          <a:ext cx="697255" cy="242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011"/>
              </a:lnTo>
              <a:lnTo>
                <a:pt x="697255" y="121011"/>
              </a:lnTo>
              <a:lnTo>
                <a:pt x="697255" y="2420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83BF3-FD85-4BF3-A585-6144224C5C81}">
      <dsp:nvSpPr>
        <dsp:cNvPr id="0" name=""/>
        <dsp:cNvSpPr/>
      </dsp:nvSpPr>
      <dsp:spPr>
        <a:xfrm>
          <a:off x="3159688" y="2213055"/>
          <a:ext cx="121011" cy="530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44"/>
              </a:lnTo>
              <a:lnTo>
                <a:pt x="121011" y="5301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C659E-412C-4486-83A1-F1BA566BBE0C}">
      <dsp:nvSpPr>
        <dsp:cNvPr id="0" name=""/>
        <dsp:cNvSpPr/>
      </dsp:nvSpPr>
      <dsp:spPr>
        <a:xfrm>
          <a:off x="1765178" y="3031321"/>
          <a:ext cx="121011" cy="530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44"/>
              </a:lnTo>
              <a:lnTo>
                <a:pt x="121011" y="5301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21E4C-0B49-43D8-853E-D81847273AA4}">
      <dsp:nvSpPr>
        <dsp:cNvPr id="0" name=""/>
        <dsp:cNvSpPr/>
      </dsp:nvSpPr>
      <dsp:spPr>
        <a:xfrm>
          <a:off x="318806" y="4667854"/>
          <a:ext cx="172873" cy="530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44"/>
              </a:lnTo>
              <a:lnTo>
                <a:pt x="172873" y="5301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A8E08-EF6B-425E-B03E-3FFF5EE10811}">
      <dsp:nvSpPr>
        <dsp:cNvPr id="0" name=""/>
        <dsp:cNvSpPr/>
      </dsp:nvSpPr>
      <dsp:spPr>
        <a:xfrm>
          <a:off x="734081" y="3849588"/>
          <a:ext cx="91440" cy="2420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0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36C7D-3A80-4631-B21B-DAB664ED9908}">
      <dsp:nvSpPr>
        <dsp:cNvPr id="0" name=""/>
        <dsp:cNvSpPr/>
      </dsp:nvSpPr>
      <dsp:spPr>
        <a:xfrm>
          <a:off x="1356045" y="3031321"/>
          <a:ext cx="409133" cy="530144"/>
        </a:xfrm>
        <a:custGeom>
          <a:avLst/>
          <a:gdLst/>
          <a:ahLst/>
          <a:cxnLst/>
          <a:rect l="0" t="0" r="0" b="0"/>
          <a:pathLst>
            <a:path>
              <a:moveTo>
                <a:pt x="409133" y="0"/>
              </a:moveTo>
              <a:lnTo>
                <a:pt x="409133" y="530144"/>
              </a:lnTo>
              <a:lnTo>
                <a:pt x="0" y="5301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95953-9960-4156-A855-009D84239D57}">
      <dsp:nvSpPr>
        <dsp:cNvPr id="0" name=""/>
        <dsp:cNvSpPr/>
      </dsp:nvSpPr>
      <dsp:spPr>
        <a:xfrm>
          <a:off x="2341422" y="2213055"/>
          <a:ext cx="818266" cy="530144"/>
        </a:xfrm>
        <a:custGeom>
          <a:avLst/>
          <a:gdLst/>
          <a:ahLst/>
          <a:cxnLst/>
          <a:rect l="0" t="0" r="0" b="0"/>
          <a:pathLst>
            <a:path>
              <a:moveTo>
                <a:pt x="818266" y="0"/>
              </a:moveTo>
              <a:lnTo>
                <a:pt x="818266" y="530144"/>
              </a:lnTo>
              <a:lnTo>
                <a:pt x="0" y="5301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0E8E46-B5D6-4B41-A54C-8730325D5211}">
      <dsp:nvSpPr>
        <dsp:cNvPr id="0" name=""/>
        <dsp:cNvSpPr/>
      </dsp:nvSpPr>
      <dsp:spPr>
        <a:xfrm>
          <a:off x="3113968" y="1394789"/>
          <a:ext cx="91440" cy="2420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0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C654C0-592C-4182-869D-C6C42740C596}">
      <dsp:nvSpPr>
        <dsp:cNvPr id="0" name=""/>
        <dsp:cNvSpPr/>
      </dsp:nvSpPr>
      <dsp:spPr>
        <a:xfrm>
          <a:off x="3159688" y="576522"/>
          <a:ext cx="697255" cy="242022"/>
        </a:xfrm>
        <a:custGeom>
          <a:avLst/>
          <a:gdLst/>
          <a:ahLst/>
          <a:cxnLst/>
          <a:rect l="0" t="0" r="0" b="0"/>
          <a:pathLst>
            <a:path>
              <a:moveTo>
                <a:pt x="697255" y="0"/>
              </a:moveTo>
              <a:lnTo>
                <a:pt x="697255" y="121011"/>
              </a:lnTo>
              <a:lnTo>
                <a:pt x="0" y="121011"/>
              </a:lnTo>
              <a:lnTo>
                <a:pt x="0" y="2420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747AC-D65C-4495-A7A6-F24E04F7B1F5}">
      <dsp:nvSpPr>
        <dsp:cNvPr id="0" name=""/>
        <dsp:cNvSpPr/>
      </dsp:nvSpPr>
      <dsp:spPr>
        <a:xfrm>
          <a:off x="3044779" y="279"/>
          <a:ext cx="162432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26 350 zaproszeń</a:t>
          </a:r>
        </a:p>
      </dsp:txBody>
      <dsp:txXfrm>
        <a:off x="3044779" y="279"/>
        <a:ext cx="1624327" cy="576243"/>
      </dsp:txXfrm>
    </dsp:sp>
    <dsp:sp modelId="{BD50F1CD-E9FA-46FC-A93E-959A876733BA}">
      <dsp:nvSpPr>
        <dsp:cNvPr id="0" name=""/>
        <dsp:cNvSpPr/>
      </dsp:nvSpPr>
      <dsp:spPr>
        <a:xfrm>
          <a:off x="2583444" y="818545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22 456  zgód</a:t>
          </a:r>
        </a:p>
      </dsp:txBody>
      <dsp:txXfrm>
        <a:off x="2583444" y="818545"/>
        <a:ext cx="1152487" cy="576243"/>
      </dsp:txXfrm>
    </dsp:sp>
    <dsp:sp modelId="{B457AFD1-B3B3-4CF7-B1DE-34B70917E904}">
      <dsp:nvSpPr>
        <dsp:cNvPr id="0" name=""/>
        <dsp:cNvSpPr/>
      </dsp:nvSpPr>
      <dsp:spPr>
        <a:xfrm>
          <a:off x="2583444" y="1636811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22 370 zbadanych</a:t>
          </a:r>
        </a:p>
      </dsp:txBody>
      <dsp:txXfrm>
        <a:off x="2583444" y="1636811"/>
        <a:ext cx="1152487" cy="576243"/>
      </dsp:txXfrm>
    </dsp:sp>
    <dsp:sp modelId="{915F3E18-EF87-49A3-A0E2-A7BD9E4A1171}">
      <dsp:nvSpPr>
        <dsp:cNvPr id="0" name=""/>
        <dsp:cNvSpPr/>
      </dsp:nvSpPr>
      <dsp:spPr>
        <a:xfrm>
          <a:off x="1188934" y="2455078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243 anty-HCV +</a:t>
          </a:r>
        </a:p>
      </dsp:txBody>
      <dsp:txXfrm>
        <a:off x="1188934" y="2455078"/>
        <a:ext cx="1152487" cy="576243"/>
      </dsp:txXfrm>
    </dsp:sp>
    <dsp:sp modelId="{8A502A98-7325-49C5-98CF-11F170C77ED2}">
      <dsp:nvSpPr>
        <dsp:cNvPr id="0" name=""/>
        <dsp:cNvSpPr/>
      </dsp:nvSpPr>
      <dsp:spPr>
        <a:xfrm>
          <a:off x="203557" y="3273344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105 HCV-RNA +</a:t>
          </a:r>
        </a:p>
      </dsp:txBody>
      <dsp:txXfrm>
        <a:off x="203557" y="3273344"/>
        <a:ext cx="1152487" cy="576243"/>
      </dsp:txXfrm>
    </dsp:sp>
    <dsp:sp modelId="{82EB09DD-103E-4FAB-AA26-502688C2BEA6}">
      <dsp:nvSpPr>
        <dsp:cNvPr id="0" name=""/>
        <dsp:cNvSpPr/>
      </dsp:nvSpPr>
      <dsp:spPr>
        <a:xfrm>
          <a:off x="203557" y="4091610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240 zbadanych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domowników</a:t>
          </a:r>
        </a:p>
      </dsp:txBody>
      <dsp:txXfrm>
        <a:off x="203557" y="4091610"/>
        <a:ext cx="1152487" cy="576243"/>
      </dsp:txXfrm>
    </dsp:sp>
    <dsp:sp modelId="{66B1D567-18C3-4A20-BB0F-D9032211F579}">
      <dsp:nvSpPr>
        <dsp:cNvPr id="0" name=""/>
        <dsp:cNvSpPr/>
      </dsp:nvSpPr>
      <dsp:spPr>
        <a:xfrm>
          <a:off x="491679" y="4909877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sz="12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Trebuchet MS" panose="020B0603020202020204" pitchFamily="34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 HCV-RNA +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sz="12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Trebuchet MS" panose="020B0603020202020204" pitchFamily="34" charset="0"/>
            <a:cs typeface="Arial" panose="020B0604020202020204" pitchFamily="34" charset="0"/>
          </a:endParaRPr>
        </a:p>
      </dsp:txBody>
      <dsp:txXfrm>
        <a:off x="491679" y="4909877"/>
        <a:ext cx="1152487" cy="576243"/>
      </dsp:txXfrm>
    </dsp:sp>
    <dsp:sp modelId="{6CD09E47-2EE0-49B4-8E52-3C67B1EB4FC3}">
      <dsp:nvSpPr>
        <dsp:cNvPr id="0" name=""/>
        <dsp:cNvSpPr/>
      </dsp:nvSpPr>
      <dsp:spPr>
        <a:xfrm>
          <a:off x="1886189" y="3273344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138 HCV-RNA -</a:t>
          </a:r>
        </a:p>
      </dsp:txBody>
      <dsp:txXfrm>
        <a:off x="1886189" y="3273344"/>
        <a:ext cx="1152487" cy="576243"/>
      </dsp:txXfrm>
    </dsp:sp>
    <dsp:sp modelId="{56AE5ED3-5C2C-4A5F-B4FA-488733C4E541}">
      <dsp:nvSpPr>
        <dsp:cNvPr id="0" name=""/>
        <dsp:cNvSpPr/>
      </dsp:nvSpPr>
      <dsp:spPr>
        <a:xfrm>
          <a:off x="3280699" y="2455078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22 127 ujemnych</a:t>
          </a:r>
        </a:p>
      </dsp:txBody>
      <dsp:txXfrm>
        <a:off x="3280699" y="2455078"/>
        <a:ext cx="1152487" cy="576243"/>
      </dsp:txXfrm>
    </dsp:sp>
    <dsp:sp modelId="{E9C8ADA0-3683-488A-ABD1-5743D02B58B5}">
      <dsp:nvSpPr>
        <dsp:cNvPr id="0" name=""/>
        <dsp:cNvSpPr/>
      </dsp:nvSpPr>
      <dsp:spPr>
        <a:xfrm>
          <a:off x="3977954" y="818545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3 894 odmów</a:t>
          </a:r>
        </a:p>
      </dsp:txBody>
      <dsp:txXfrm>
        <a:off x="3977954" y="818545"/>
        <a:ext cx="1152487" cy="576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69E92-B3CE-4E70-8593-A7F9CCC277F8}">
      <dsp:nvSpPr>
        <dsp:cNvPr id="0" name=""/>
        <dsp:cNvSpPr/>
      </dsp:nvSpPr>
      <dsp:spPr>
        <a:xfrm>
          <a:off x="1851524" y="686823"/>
          <a:ext cx="655048" cy="227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686"/>
              </a:lnTo>
              <a:lnTo>
                <a:pt x="655048" y="113686"/>
              </a:lnTo>
              <a:lnTo>
                <a:pt x="655048" y="2273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75DDCF-3354-4048-A390-FF5A9EDFCF84}">
      <dsp:nvSpPr>
        <dsp:cNvPr id="0" name=""/>
        <dsp:cNvSpPr/>
      </dsp:nvSpPr>
      <dsp:spPr>
        <a:xfrm>
          <a:off x="495707" y="2224292"/>
          <a:ext cx="91440" cy="2273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73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D80F0-F5F3-4966-9255-B77A8D28F7A0}">
      <dsp:nvSpPr>
        <dsp:cNvPr id="0" name=""/>
        <dsp:cNvSpPr/>
      </dsp:nvSpPr>
      <dsp:spPr>
        <a:xfrm>
          <a:off x="1082789" y="1455557"/>
          <a:ext cx="113686" cy="498053"/>
        </a:xfrm>
        <a:custGeom>
          <a:avLst/>
          <a:gdLst/>
          <a:ahLst/>
          <a:cxnLst/>
          <a:rect l="0" t="0" r="0" b="0"/>
          <a:pathLst>
            <a:path>
              <a:moveTo>
                <a:pt x="113686" y="0"/>
              </a:moveTo>
              <a:lnTo>
                <a:pt x="113686" y="498053"/>
              </a:lnTo>
              <a:lnTo>
                <a:pt x="0" y="4980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52EB47-97E5-4672-AAD0-20DB00CD1B5E}">
      <dsp:nvSpPr>
        <dsp:cNvPr id="0" name=""/>
        <dsp:cNvSpPr/>
      </dsp:nvSpPr>
      <dsp:spPr>
        <a:xfrm>
          <a:off x="1196475" y="686823"/>
          <a:ext cx="655048" cy="227372"/>
        </a:xfrm>
        <a:custGeom>
          <a:avLst/>
          <a:gdLst/>
          <a:ahLst/>
          <a:cxnLst/>
          <a:rect l="0" t="0" r="0" b="0"/>
          <a:pathLst>
            <a:path>
              <a:moveTo>
                <a:pt x="655048" y="0"/>
              </a:moveTo>
              <a:lnTo>
                <a:pt x="655048" y="113686"/>
              </a:lnTo>
              <a:lnTo>
                <a:pt x="0" y="113686"/>
              </a:lnTo>
              <a:lnTo>
                <a:pt x="0" y="2273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FCBCA-E1BA-43B7-9690-BC25F2C44084}">
      <dsp:nvSpPr>
        <dsp:cNvPr id="0" name=""/>
        <dsp:cNvSpPr/>
      </dsp:nvSpPr>
      <dsp:spPr>
        <a:xfrm>
          <a:off x="1310161" y="145461"/>
          <a:ext cx="1082724" cy="541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105 HCV-RNA +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sz="1100" b="1" i="0" u="none" strike="noStrike" kern="1200" cap="none" normalizeH="0" baseline="0" dirty="0" smtClean="0">
            <a:ln>
              <a:noFill/>
            </a:ln>
            <a:solidFill>
              <a:srgbClr val="FFC000"/>
            </a:solidFill>
            <a:effectLst/>
            <a:latin typeface="Calibri" panose="020F0502020204030204" pitchFamily="34" charset="0"/>
            <a:cs typeface="Arial" panose="020B0604020202020204" pitchFamily="34" charset="0"/>
          </a:endParaRPr>
        </a:p>
      </dsp:txBody>
      <dsp:txXfrm>
        <a:off x="1310161" y="145461"/>
        <a:ext cx="1082724" cy="541362"/>
      </dsp:txXfrm>
    </dsp:sp>
    <dsp:sp modelId="{E5654F16-B4F6-4ADD-A485-9FDC11DE2B48}">
      <dsp:nvSpPr>
        <dsp:cNvPr id="0" name=""/>
        <dsp:cNvSpPr/>
      </dsp:nvSpPr>
      <dsp:spPr>
        <a:xfrm>
          <a:off x="655113" y="914195"/>
          <a:ext cx="1082724" cy="541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101 zakończone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postępowanie</a:t>
          </a:r>
        </a:p>
      </dsp:txBody>
      <dsp:txXfrm>
        <a:off x="655113" y="914195"/>
        <a:ext cx="1082724" cy="541362"/>
      </dsp:txXfrm>
    </dsp:sp>
    <dsp:sp modelId="{1CFF886F-9DAB-4951-B415-087E2EE74CE5}">
      <dsp:nvSpPr>
        <dsp:cNvPr id="0" name=""/>
        <dsp:cNvSpPr/>
      </dsp:nvSpPr>
      <dsp:spPr>
        <a:xfrm>
          <a:off x="65" y="1682930"/>
          <a:ext cx="1082724" cy="541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95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 do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specjalisty</a:t>
          </a:r>
        </a:p>
      </dsp:txBody>
      <dsp:txXfrm>
        <a:off x="65" y="1682930"/>
        <a:ext cx="1082724" cy="541362"/>
      </dsp:txXfrm>
    </dsp:sp>
    <dsp:sp modelId="{06D42653-97F4-4808-AF4B-30EE348735F6}">
      <dsp:nvSpPr>
        <dsp:cNvPr id="0" name=""/>
        <dsp:cNvSpPr/>
      </dsp:nvSpPr>
      <dsp:spPr>
        <a:xfrm>
          <a:off x="65" y="2451664"/>
          <a:ext cx="1082724" cy="541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brak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skierowania</a:t>
          </a:r>
        </a:p>
      </dsp:txBody>
      <dsp:txXfrm>
        <a:off x="65" y="2451664"/>
        <a:ext cx="1082724" cy="541362"/>
      </dsp:txXfrm>
    </dsp:sp>
    <dsp:sp modelId="{C21F62F8-DA8E-4842-BE1D-672CD4081B16}">
      <dsp:nvSpPr>
        <dsp:cNvPr id="0" name=""/>
        <dsp:cNvSpPr/>
      </dsp:nvSpPr>
      <dsp:spPr>
        <a:xfrm>
          <a:off x="1965210" y="914195"/>
          <a:ext cx="1082724" cy="541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4 w trakcie</a:t>
          </a:r>
        </a:p>
      </dsp:txBody>
      <dsp:txXfrm>
        <a:off x="1965210" y="914195"/>
        <a:ext cx="1082724" cy="541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70F8E-13C9-47A8-9B07-F0ADE7C70543}">
      <dsp:nvSpPr>
        <dsp:cNvPr id="0" name=""/>
        <dsp:cNvSpPr/>
      </dsp:nvSpPr>
      <dsp:spPr>
        <a:xfrm>
          <a:off x="3856943" y="576522"/>
          <a:ext cx="697255" cy="242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011"/>
              </a:lnTo>
              <a:lnTo>
                <a:pt x="697255" y="121011"/>
              </a:lnTo>
              <a:lnTo>
                <a:pt x="697255" y="2420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83BF3-FD85-4BF3-A585-6144224C5C81}">
      <dsp:nvSpPr>
        <dsp:cNvPr id="0" name=""/>
        <dsp:cNvSpPr/>
      </dsp:nvSpPr>
      <dsp:spPr>
        <a:xfrm>
          <a:off x="3159688" y="2213055"/>
          <a:ext cx="121011" cy="530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44"/>
              </a:lnTo>
              <a:lnTo>
                <a:pt x="121011" y="5301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C659E-412C-4486-83A1-F1BA566BBE0C}">
      <dsp:nvSpPr>
        <dsp:cNvPr id="0" name=""/>
        <dsp:cNvSpPr/>
      </dsp:nvSpPr>
      <dsp:spPr>
        <a:xfrm>
          <a:off x="1765178" y="3031321"/>
          <a:ext cx="121011" cy="530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44"/>
              </a:lnTo>
              <a:lnTo>
                <a:pt x="121011" y="5301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21E4C-0B49-43D8-853E-D81847273AA4}">
      <dsp:nvSpPr>
        <dsp:cNvPr id="0" name=""/>
        <dsp:cNvSpPr/>
      </dsp:nvSpPr>
      <dsp:spPr>
        <a:xfrm>
          <a:off x="318806" y="4667854"/>
          <a:ext cx="172873" cy="530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44"/>
              </a:lnTo>
              <a:lnTo>
                <a:pt x="172873" y="5301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A8E08-EF6B-425E-B03E-3FFF5EE10811}">
      <dsp:nvSpPr>
        <dsp:cNvPr id="0" name=""/>
        <dsp:cNvSpPr/>
      </dsp:nvSpPr>
      <dsp:spPr>
        <a:xfrm>
          <a:off x="734081" y="3849588"/>
          <a:ext cx="91440" cy="2420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0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36C7D-3A80-4631-B21B-DAB664ED9908}">
      <dsp:nvSpPr>
        <dsp:cNvPr id="0" name=""/>
        <dsp:cNvSpPr/>
      </dsp:nvSpPr>
      <dsp:spPr>
        <a:xfrm>
          <a:off x="1356045" y="3031321"/>
          <a:ext cx="409133" cy="530144"/>
        </a:xfrm>
        <a:custGeom>
          <a:avLst/>
          <a:gdLst/>
          <a:ahLst/>
          <a:cxnLst/>
          <a:rect l="0" t="0" r="0" b="0"/>
          <a:pathLst>
            <a:path>
              <a:moveTo>
                <a:pt x="409133" y="0"/>
              </a:moveTo>
              <a:lnTo>
                <a:pt x="409133" y="530144"/>
              </a:lnTo>
              <a:lnTo>
                <a:pt x="0" y="5301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95953-9960-4156-A855-009D84239D57}">
      <dsp:nvSpPr>
        <dsp:cNvPr id="0" name=""/>
        <dsp:cNvSpPr/>
      </dsp:nvSpPr>
      <dsp:spPr>
        <a:xfrm>
          <a:off x="2341422" y="2213055"/>
          <a:ext cx="818266" cy="530144"/>
        </a:xfrm>
        <a:custGeom>
          <a:avLst/>
          <a:gdLst/>
          <a:ahLst/>
          <a:cxnLst/>
          <a:rect l="0" t="0" r="0" b="0"/>
          <a:pathLst>
            <a:path>
              <a:moveTo>
                <a:pt x="818266" y="0"/>
              </a:moveTo>
              <a:lnTo>
                <a:pt x="818266" y="530144"/>
              </a:lnTo>
              <a:lnTo>
                <a:pt x="0" y="5301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0E8E46-B5D6-4B41-A54C-8730325D5211}">
      <dsp:nvSpPr>
        <dsp:cNvPr id="0" name=""/>
        <dsp:cNvSpPr/>
      </dsp:nvSpPr>
      <dsp:spPr>
        <a:xfrm>
          <a:off x="3113968" y="1394789"/>
          <a:ext cx="91440" cy="2420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0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C654C0-592C-4182-869D-C6C42740C596}">
      <dsp:nvSpPr>
        <dsp:cNvPr id="0" name=""/>
        <dsp:cNvSpPr/>
      </dsp:nvSpPr>
      <dsp:spPr>
        <a:xfrm>
          <a:off x="3159688" y="576522"/>
          <a:ext cx="697255" cy="242022"/>
        </a:xfrm>
        <a:custGeom>
          <a:avLst/>
          <a:gdLst/>
          <a:ahLst/>
          <a:cxnLst/>
          <a:rect l="0" t="0" r="0" b="0"/>
          <a:pathLst>
            <a:path>
              <a:moveTo>
                <a:pt x="697255" y="0"/>
              </a:moveTo>
              <a:lnTo>
                <a:pt x="697255" y="121011"/>
              </a:lnTo>
              <a:lnTo>
                <a:pt x="0" y="121011"/>
              </a:lnTo>
              <a:lnTo>
                <a:pt x="0" y="2420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747AC-D65C-4495-A7A6-F24E04F7B1F5}">
      <dsp:nvSpPr>
        <dsp:cNvPr id="0" name=""/>
        <dsp:cNvSpPr/>
      </dsp:nvSpPr>
      <dsp:spPr>
        <a:xfrm>
          <a:off x="3044779" y="279"/>
          <a:ext cx="162432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26 350 zaproszeń</a:t>
          </a:r>
        </a:p>
      </dsp:txBody>
      <dsp:txXfrm>
        <a:off x="3044779" y="279"/>
        <a:ext cx="1624327" cy="576243"/>
      </dsp:txXfrm>
    </dsp:sp>
    <dsp:sp modelId="{BD50F1CD-E9FA-46FC-A93E-959A876733BA}">
      <dsp:nvSpPr>
        <dsp:cNvPr id="0" name=""/>
        <dsp:cNvSpPr/>
      </dsp:nvSpPr>
      <dsp:spPr>
        <a:xfrm>
          <a:off x="2583444" y="818545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22 456  zgód</a:t>
          </a:r>
        </a:p>
      </dsp:txBody>
      <dsp:txXfrm>
        <a:off x="2583444" y="818545"/>
        <a:ext cx="1152487" cy="576243"/>
      </dsp:txXfrm>
    </dsp:sp>
    <dsp:sp modelId="{B457AFD1-B3B3-4CF7-B1DE-34B70917E904}">
      <dsp:nvSpPr>
        <dsp:cNvPr id="0" name=""/>
        <dsp:cNvSpPr/>
      </dsp:nvSpPr>
      <dsp:spPr>
        <a:xfrm>
          <a:off x="2583444" y="1636811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22 370 zbadanych</a:t>
          </a:r>
        </a:p>
      </dsp:txBody>
      <dsp:txXfrm>
        <a:off x="2583444" y="1636811"/>
        <a:ext cx="1152487" cy="576243"/>
      </dsp:txXfrm>
    </dsp:sp>
    <dsp:sp modelId="{915F3E18-EF87-49A3-A0E2-A7BD9E4A1171}">
      <dsp:nvSpPr>
        <dsp:cNvPr id="0" name=""/>
        <dsp:cNvSpPr/>
      </dsp:nvSpPr>
      <dsp:spPr>
        <a:xfrm>
          <a:off x="1188934" y="2455078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243 anty-HCV +</a:t>
          </a:r>
        </a:p>
      </dsp:txBody>
      <dsp:txXfrm>
        <a:off x="1188934" y="2455078"/>
        <a:ext cx="1152487" cy="576243"/>
      </dsp:txXfrm>
    </dsp:sp>
    <dsp:sp modelId="{8A502A98-7325-49C5-98CF-11F170C77ED2}">
      <dsp:nvSpPr>
        <dsp:cNvPr id="0" name=""/>
        <dsp:cNvSpPr/>
      </dsp:nvSpPr>
      <dsp:spPr>
        <a:xfrm>
          <a:off x="203557" y="3273344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105 HCV-RNA +</a:t>
          </a:r>
        </a:p>
      </dsp:txBody>
      <dsp:txXfrm>
        <a:off x="203557" y="3273344"/>
        <a:ext cx="1152487" cy="576243"/>
      </dsp:txXfrm>
    </dsp:sp>
    <dsp:sp modelId="{82EB09DD-103E-4FAB-AA26-502688C2BEA6}">
      <dsp:nvSpPr>
        <dsp:cNvPr id="0" name=""/>
        <dsp:cNvSpPr/>
      </dsp:nvSpPr>
      <dsp:spPr>
        <a:xfrm>
          <a:off x="203557" y="4091610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240 zbadanych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domowników</a:t>
          </a:r>
        </a:p>
      </dsp:txBody>
      <dsp:txXfrm>
        <a:off x="203557" y="4091610"/>
        <a:ext cx="1152487" cy="576243"/>
      </dsp:txXfrm>
    </dsp:sp>
    <dsp:sp modelId="{66B1D567-18C3-4A20-BB0F-D9032211F579}">
      <dsp:nvSpPr>
        <dsp:cNvPr id="0" name=""/>
        <dsp:cNvSpPr/>
      </dsp:nvSpPr>
      <dsp:spPr>
        <a:xfrm>
          <a:off x="491679" y="4909877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sz="12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Trebuchet MS" panose="020B0603020202020204" pitchFamily="34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 HCV-RNA +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sz="12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Trebuchet MS" panose="020B0603020202020204" pitchFamily="34" charset="0"/>
            <a:cs typeface="Arial" panose="020B0604020202020204" pitchFamily="34" charset="0"/>
          </a:endParaRPr>
        </a:p>
      </dsp:txBody>
      <dsp:txXfrm>
        <a:off x="491679" y="4909877"/>
        <a:ext cx="1152487" cy="576243"/>
      </dsp:txXfrm>
    </dsp:sp>
    <dsp:sp modelId="{6CD09E47-2EE0-49B4-8E52-3C67B1EB4FC3}">
      <dsp:nvSpPr>
        <dsp:cNvPr id="0" name=""/>
        <dsp:cNvSpPr/>
      </dsp:nvSpPr>
      <dsp:spPr>
        <a:xfrm>
          <a:off x="1886189" y="3273344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138 HCV-RNA -</a:t>
          </a:r>
        </a:p>
      </dsp:txBody>
      <dsp:txXfrm>
        <a:off x="1886189" y="3273344"/>
        <a:ext cx="1152487" cy="576243"/>
      </dsp:txXfrm>
    </dsp:sp>
    <dsp:sp modelId="{56AE5ED3-5C2C-4A5F-B4FA-488733C4E541}">
      <dsp:nvSpPr>
        <dsp:cNvPr id="0" name=""/>
        <dsp:cNvSpPr/>
      </dsp:nvSpPr>
      <dsp:spPr>
        <a:xfrm>
          <a:off x="3280699" y="2455078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22 127 ujemnych</a:t>
          </a:r>
        </a:p>
      </dsp:txBody>
      <dsp:txXfrm>
        <a:off x="3280699" y="2455078"/>
        <a:ext cx="1152487" cy="576243"/>
      </dsp:txXfrm>
    </dsp:sp>
    <dsp:sp modelId="{E9C8ADA0-3683-488A-ABD1-5743D02B58B5}">
      <dsp:nvSpPr>
        <dsp:cNvPr id="0" name=""/>
        <dsp:cNvSpPr/>
      </dsp:nvSpPr>
      <dsp:spPr>
        <a:xfrm>
          <a:off x="3977954" y="818545"/>
          <a:ext cx="1152487" cy="576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2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3 894 odmów</a:t>
          </a:r>
        </a:p>
      </dsp:txBody>
      <dsp:txXfrm>
        <a:off x="3977954" y="818545"/>
        <a:ext cx="1152487" cy="5762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69E92-B3CE-4E70-8593-A7F9CCC277F8}">
      <dsp:nvSpPr>
        <dsp:cNvPr id="0" name=""/>
        <dsp:cNvSpPr/>
      </dsp:nvSpPr>
      <dsp:spPr>
        <a:xfrm>
          <a:off x="1851524" y="686823"/>
          <a:ext cx="655048" cy="227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686"/>
              </a:lnTo>
              <a:lnTo>
                <a:pt x="655048" y="113686"/>
              </a:lnTo>
              <a:lnTo>
                <a:pt x="655048" y="2273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75DDCF-3354-4048-A390-FF5A9EDFCF84}">
      <dsp:nvSpPr>
        <dsp:cNvPr id="0" name=""/>
        <dsp:cNvSpPr/>
      </dsp:nvSpPr>
      <dsp:spPr>
        <a:xfrm>
          <a:off x="495707" y="2224292"/>
          <a:ext cx="91440" cy="2273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73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D80F0-F5F3-4966-9255-B77A8D28F7A0}">
      <dsp:nvSpPr>
        <dsp:cNvPr id="0" name=""/>
        <dsp:cNvSpPr/>
      </dsp:nvSpPr>
      <dsp:spPr>
        <a:xfrm>
          <a:off x="1082789" y="1455557"/>
          <a:ext cx="113686" cy="498053"/>
        </a:xfrm>
        <a:custGeom>
          <a:avLst/>
          <a:gdLst/>
          <a:ahLst/>
          <a:cxnLst/>
          <a:rect l="0" t="0" r="0" b="0"/>
          <a:pathLst>
            <a:path>
              <a:moveTo>
                <a:pt x="113686" y="0"/>
              </a:moveTo>
              <a:lnTo>
                <a:pt x="113686" y="498053"/>
              </a:lnTo>
              <a:lnTo>
                <a:pt x="0" y="4980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52EB47-97E5-4672-AAD0-20DB00CD1B5E}">
      <dsp:nvSpPr>
        <dsp:cNvPr id="0" name=""/>
        <dsp:cNvSpPr/>
      </dsp:nvSpPr>
      <dsp:spPr>
        <a:xfrm>
          <a:off x="1196475" y="686823"/>
          <a:ext cx="655048" cy="227372"/>
        </a:xfrm>
        <a:custGeom>
          <a:avLst/>
          <a:gdLst/>
          <a:ahLst/>
          <a:cxnLst/>
          <a:rect l="0" t="0" r="0" b="0"/>
          <a:pathLst>
            <a:path>
              <a:moveTo>
                <a:pt x="655048" y="0"/>
              </a:moveTo>
              <a:lnTo>
                <a:pt x="655048" y="113686"/>
              </a:lnTo>
              <a:lnTo>
                <a:pt x="0" y="113686"/>
              </a:lnTo>
              <a:lnTo>
                <a:pt x="0" y="2273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FCBCA-E1BA-43B7-9690-BC25F2C44084}">
      <dsp:nvSpPr>
        <dsp:cNvPr id="0" name=""/>
        <dsp:cNvSpPr/>
      </dsp:nvSpPr>
      <dsp:spPr>
        <a:xfrm>
          <a:off x="1310161" y="145461"/>
          <a:ext cx="1082724" cy="541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105 HCV-RNA +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l-PL" altLang="pl-PL" sz="1100" b="1" i="0" u="none" strike="noStrike" kern="1200" cap="none" normalizeH="0" baseline="0" dirty="0" smtClean="0">
            <a:ln>
              <a:noFill/>
            </a:ln>
            <a:solidFill>
              <a:srgbClr val="FFC000"/>
            </a:solidFill>
            <a:effectLst/>
            <a:latin typeface="Calibri" panose="020F0502020204030204" pitchFamily="34" charset="0"/>
            <a:cs typeface="Arial" panose="020B0604020202020204" pitchFamily="34" charset="0"/>
          </a:endParaRPr>
        </a:p>
      </dsp:txBody>
      <dsp:txXfrm>
        <a:off x="1310161" y="145461"/>
        <a:ext cx="1082724" cy="541362"/>
      </dsp:txXfrm>
    </dsp:sp>
    <dsp:sp modelId="{E5654F16-B4F6-4ADD-A485-9FDC11DE2B48}">
      <dsp:nvSpPr>
        <dsp:cNvPr id="0" name=""/>
        <dsp:cNvSpPr/>
      </dsp:nvSpPr>
      <dsp:spPr>
        <a:xfrm>
          <a:off x="655113" y="914195"/>
          <a:ext cx="1082724" cy="541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101 zakończone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postępowanie</a:t>
          </a:r>
        </a:p>
      </dsp:txBody>
      <dsp:txXfrm>
        <a:off x="655113" y="914195"/>
        <a:ext cx="1082724" cy="541362"/>
      </dsp:txXfrm>
    </dsp:sp>
    <dsp:sp modelId="{1CFF886F-9DAB-4951-B415-087E2EE74CE5}">
      <dsp:nvSpPr>
        <dsp:cNvPr id="0" name=""/>
        <dsp:cNvSpPr/>
      </dsp:nvSpPr>
      <dsp:spPr>
        <a:xfrm>
          <a:off x="65" y="1682930"/>
          <a:ext cx="1082724" cy="541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95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 do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specjalisty</a:t>
          </a:r>
        </a:p>
      </dsp:txBody>
      <dsp:txXfrm>
        <a:off x="65" y="1682930"/>
        <a:ext cx="1082724" cy="541362"/>
      </dsp:txXfrm>
    </dsp:sp>
    <dsp:sp modelId="{06D42653-97F4-4808-AF4B-30EE348735F6}">
      <dsp:nvSpPr>
        <dsp:cNvPr id="0" name=""/>
        <dsp:cNvSpPr/>
      </dsp:nvSpPr>
      <dsp:spPr>
        <a:xfrm>
          <a:off x="65" y="2451664"/>
          <a:ext cx="1082724" cy="541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brak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skierowania</a:t>
          </a:r>
        </a:p>
      </dsp:txBody>
      <dsp:txXfrm>
        <a:off x="65" y="2451664"/>
        <a:ext cx="1082724" cy="541362"/>
      </dsp:txXfrm>
    </dsp:sp>
    <dsp:sp modelId="{C21F62F8-DA8E-4842-BE1D-672CD4081B16}">
      <dsp:nvSpPr>
        <dsp:cNvPr id="0" name=""/>
        <dsp:cNvSpPr/>
      </dsp:nvSpPr>
      <dsp:spPr>
        <a:xfrm>
          <a:off x="1965210" y="914195"/>
          <a:ext cx="1082724" cy="541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l-PL" altLang="pl-PL" sz="1100" b="1" i="0" u="none" strike="noStrike" kern="1200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rPr>
            <a:t>4 w trakcie</a:t>
          </a:r>
        </a:p>
      </dsp:txBody>
      <dsp:txXfrm>
        <a:off x="1965210" y="914195"/>
        <a:ext cx="1082724" cy="541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3FE618-0EB8-4007-8D4E-1B025051ACBC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F36F827-B4CF-40AD-965D-9C4F87ED1E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1397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B8C2BD-14FE-4F58-9325-79950C39528A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1959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mtClean="0"/>
              <a:t>Brak skierowania: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/>
              <a:t>1 pacjent (Kraków) - pacjent hospitalizowany po II wizycie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/>
              <a:t>1 pacjent (Żarów) - pacjent na oddziale opieki paliatywnej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/>
              <a:t>3 pacjentów (po 1 w następujących JPOZ: Dębno, Maków Podhalański, Tuszyn) - pacjent nie wyraził zgody na II wizytę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/>
              <a:t>1 pacjent (Ryjewo) - pacjent zmienił miejsce zamieszkania; nie ma z nim kontaktu</a:t>
            </a:r>
          </a:p>
        </p:txBody>
      </p:sp>
      <p:sp>
        <p:nvSpPr>
          <p:cNvPr id="409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6BEA52-996F-4A03-9466-9DBF89390C75}" type="slidenum">
              <a:rPr lang="pl-PL" altLang="pl-PL">
                <a:solidFill>
                  <a:prstClr val="black"/>
                </a:solidFill>
                <a:latin typeface="Calibri" panose="020F0502020204030204" pitchFamily="34" charset="0"/>
              </a:rPr>
              <a:pPr/>
              <a:t>10</a:t>
            </a:fld>
            <a:endParaRPr lang="pl-PL" altLang="pl-PL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59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D2DA49-144B-467A-B223-42CFFC11770E}" type="slidenum">
              <a:rPr lang="pl-PL" altLang="pl-PL"/>
              <a:pPr eaLnBrk="1" hangingPunct="1"/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1763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63012F9-F0A3-4555-9327-E7C544F83276}" type="slidenum">
              <a:rPr lang="pl-PL" altLang="pl-PL">
                <a:solidFill>
                  <a:srgbClr val="000000"/>
                </a:solidFill>
              </a:rPr>
              <a:pPr eaLnBrk="1" hangingPunct="1"/>
              <a:t>13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42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C01104-AECB-469B-889F-AA197EC8A56C}" type="slidenum">
              <a:rPr lang="pl-PL" altLang="pl-PL"/>
              <a:pPr eaLnBrk="1" hangingPunct="1"/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46618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496B0B-A1F8-460B-B729-29756225894F}" type="slidenum">
              <a:rPr lang="pl-PL" altLang="pl-PL"/>
              <a:pPr eaLnBrk="1" hangingPunct="1"/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51094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7CB8FF-FF2E-48A8-9783-7476404F636B}" type="slidenum">
              <a:rPr lang="pl-PL" altLang="pl-PL"/>
              <a:pPr eaLnBrk="1" hangingPunct="1"/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00177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91BB8-8F79-4123-ACF1-050A63AABEA0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3024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D200B3-5DF0-4593-A9BF-02AB258CE056}" type="slidenum">
              <a:rPr lang="pl-PL" altLang="pl-PL"/>
              <a:pPr eaLnBrk="1" hangingPunct="1"/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46391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4AE211-836C-418D-97D1-D95F45656491}" type="slidenum">
              <a:rPr lang="pl-PL" altLang="pl-PL"/>
              <a:pPr eaLnBrk="1" hangingPunct="1"/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32878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10C282-99D8-430A-A0F3-81E4ECD1AF40}" type="slidenum">
              <a:rPr lang="pl-PL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3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B8C2BD-14FE-4F58-9325-79950C39528A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9793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2744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CC84B9-F353-4AF9-B395-E26561953ED3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4432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37086-1212-4E8F-8AC4-113DAF913E0C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2766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CC84B9-F353-4AF9-B395-E26561953ED3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7524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2D820C-028A-4ABB-B155-76B36330B6A4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1713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983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A06FF-1E8A-44CB-B87F-CD46FE75DC8F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87652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0828" indent="-22825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7342" indent="-22825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3857" indent="-22825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0371" indent="-22825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9948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836" indent="-2853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286" indent="-22825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800" indent="-22825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4314" indent="-22825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0828" indent="-22825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7342" indent="-22825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3857" indent="-22825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0371" indent="-22825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226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513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E80524-5D32-4C89-9C57-B856879F67F2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197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4407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0547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0470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180C4-CAD4-4F81-8D13-9B2F05318DD9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63583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B8C2BD-14FE-4F58-9325-79950C39528A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9620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686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1474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953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A1EB67-3782-4AB9-B244-E2BDB773AC8E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046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l-PL" smtClean="0"/>
          </a:p>
        </p:txBody>
      </p:sp>
      <p:sp>
        <p:nvSpPr>
          <p:cNvPr id="33796" name="Symbol zastępczy numeru slajdu 3"/>
          <p:cNvSpPr txBox="1">
            <a:spLocks noGrp="1"/>
          </p:cNvSpPr>
          <p:nvPr/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4454040-9D42-4EE2-9D71-4F810F25AE32}" type="slidenum">
              <a:rPr lang="pl-PL" altLang="pl-PL" sz="1200"/>
              <a:pPr algn="r" eaLnBrk="1" hangingPunct="1"/>
              <a:t>8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1866865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mtClean="0"/>
              <a:t>Brak skierowania: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/>
              <a:t>1 pacjent (Kraków) - pacjent hospitalizowany po II wizycie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/>
              <a:t>1 pacjent (Żarów) - pacjent na oddziale opieki paliatywnej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/>
              <a:t>3 pacjentów (po 1 w następujących JPOZ: Dębno, Maków Podhalański, Tuszyn) - pacjent nie wyraził zgody na II wizytę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/>
              <a:t>1 pacjent (Ryjewo) - pacjent zmienił miejsce zamieszkania; nie ma z nim kontaktu</a:t>
            </a:r>
          </a:p>
        </p:txBody>
      </p:sp>
      <p:sp>
        <p:nvSpPr>
          <p:cNvPr id="409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6BEA52-996F-4A03-9466-9DBF89390C75}" type="slidenum">
              <a:rPr lang="pl-PL" altLang="pl-PL">
                <a:solidFill>
                  <a:prstClr val="black"/>
                </a:solidFill>
                <a:latin typeface="Calibri" panose="020F0502020204030204" pitchFamily="34" charset="0"/>
              </a:rPr>
              <a:pPr/>
              <a:t>9</a:t>
            </a:fld>
            <a:endParaRPr lang="pl-PL" altLang="pl-PL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7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25966-4955-41D6-866F-D4C886C8BB7E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6F49A-6AC9-4DA5-AF22-FAAC47743A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142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C792A-6AF3-40D7-89C5-F1A737522238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2E8C0-86AB-4DF6-B671-62B62D103AF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58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4157F-548C-4366-9A03-D05CFA025C77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15A78-15F6-4BAE-B614-562146CDBAC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103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 bwMode="auto">
          <a:xfrm>
            <a:off x="555625" y="1603375"/>
            <a:ext cx="4567238" cy="10350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pl-PL" sz="3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Program „Zapobieganie zakażeniom HCV”</a:t>
            </a:r>
            <a:endParaRPr lang="pl-PL" sz="3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555625" y="4356100"/>
            <a:ext cx="7772400" cy="6826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>
                <a:solidFill>
                  <a:prstClr val="black"/>
                </a:solidFill>
                <a:latin typeface="Arial" pitchFamily="34" charset="0"/>
              </a:rPr>
              <a:t>PROJEKT WSPÓŁFINANSOWANY PRZEZ SZWAJCARIĘ  W RAMACH SZWAJCARSKIEGO PROGRAMU WSPÓŁPRACY  Z NOWYMI KRAJAMI CZŁONKOWSKIMI UNII EUROPEJSKIEJ ORAZ MINISTRA ZDROWIA</a:t>
            </a:r>
          </a:p>
        </p:txBody>
      </p:sp>
      <p:pic>
        <p:nvPicPr>
          <p:cNvPr id="5" name="Obraz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569913"/>
            <a:ext cx="27590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1322388"/>
            <a:ext cx="1944687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708025" y="5522913"/>
            <a:ext cx="7604125" cy="703262"/>
            <a:chOff x="350" y="3383"/>
            <a:chExt cx="4790" cy="443"/>
          </a:xfrm>
        </p:grpSpPr>
        <p:pic>
          <p:nvPicPr>
            <p:cNvPr id="8" name="Obraz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" y="3383"/>
              <a:ext cx="36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710" y="3383"/>
              <a:ext cx="85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 dirty="0">
                  <a:solidFill>
                    <a:prstClr val="black"/>
                  </a:solidFill>
                  <a:latin typeface="Trebuchet MS" pitchFamily="34" charset="0"/>
                </a:rPr>
                <a:t>Narodowy Instytut Zdrowia Publicznego – Państwowy Zakład Higieny w Warszawie</a:t>
              </a:r>
              <a:endParaRPr lang="pl-PL" dirty="0">
                <a:solidFill>
                  <a:prstClr val="black"/>
                </a:solidFill>
              </a:endParaRPr>
            </a:p>
          </p:txBody>
        </p:sp>
        <p:pic>
          <p:nvPicPr>
            <p:cNvPr id="10" name="Obraz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389"/>
              <a:ext cx="36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255" y="3389"/>
              <a:ext cx="555" cy="3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>
                  <a:solidFill>
                    <a:prstClr val="black"/>
                  </a:solidFill>
                  <a:latin typeface="Trebuchet MS" pitchFamily="34" charset="0"/>
                </a:rPr>
                <a:t>Instytut Psychiatrii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>
                  <a:solidFill>
                    <a:prstClr val="black"/>
                  </a:solidFill>
                  <a:latin typeface="Trebuchet MS" pitchFamily="34" charset="0"/>
                </a:rPr>
                <a:t>I Neurologii </a:t>
              </a:r>
              <a:br>
                <a:rPr lang="pl-PL" sz="800" b="1">
                  <a:solidFill>
                    <a:prstClr val="black"/>
                  </a:solidFill>
                  <a:latin typeface="Trebuchet MS" pitchFamily="34" charset="0"/>
                </a:rPr>
              </a:br>
              <a:r>
                <a:rPr lang="pl-PL" sz="800" b="1">
                  <a:solidFill>
                    <a:prstClr val="black"/>
                  </a:solidFill>
                  <a:latin typeface="Trebuchet MS" pitchFamily="34" charset="0"/>
                </a:rPr>
                <a:t>w Warszawie</a:t>
              </a:r>
              <a:endParaRPr lang="pl-PL">
                <a:solidFill>
                  <a:prstClr val="black"/>
                </a:solidFill>
              </a:endParaRPr>
            </a:p>
          </p:txBody>
        </p:sp>
        <p:pic>
          <p:nvPicPr>
            <p:cNvPr id="12" name="Obraz 7" descr="Opis: logon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" y="3385"/>
              <a:ext cx="4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3452" y="3412"/>
              <a:ext cx="526" cy="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>
                  <a:solidFill>
                    <a:prstClr val="black"/>
                  </a:solidFill>
                  <a:latin typeface="Trebuchet MS" pitchFamily="34" charset="0"/>
                </a:rPr>
                <a:t>Uniwersytet Medyczny </a:t>
              </a:r>
              <a:br>
                <a:rPr lang="pl-PL" sz="800" b="1">
                  <a:solidFill>
                    <a:prstClr val="black"/>
                  </a:solidFill>
                  <a:latin typeface="Trebuchet MS" pitchFamily="34" charset="0"/>
                </a:rPr>
              </a:br>
              <a:r>
                <a:rPr lang="pl-PL" sz="800" b="1">
                  <a:solidFill>
                    <a:prstClr val="black"/>
                  </a:solidFill>
                  <a:latin typeface="Trebuchet MS" pitchFamily="34" charset="0"/>
                </a:rPr>
                <a:t>w Lublinie</a:t>
              </a:r>
              <a:endParaRPr lang="pl-PL">
                <a:solidFill>
                  <a:prstClr val="black"/>
                </a:solidFill>
              </a:endParaRPr>
            </a:p>
          </p:txBody>
        </p:sp>
        <p:pic>
          <p:nvPicPr>
            <p:cNvPr id="14" name="Obraz 6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" y="3421"/>
              <a:ext cx="36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4672" y="3421"/>
              <a:ext cx="468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00" b="1">
                  <a:solidFill>
                    <a:prstClr val="black"/>
                  </a:solidFill>
                  <a:latin typeface="Trebuchet MS" pitchFamily="34" charset="0"/>
                </a:rPr>
                <a:t>Główny Inspektorat Sanitarny</a:t>
              </a:r>
              <a:endParaRPr lang="pl-PL">
                <a:solidFill>
                  <a:prstClr val="black"/>
                </a:solidFill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1500" y="2778125"/>
            <a:ext cx="7772400" cy="1470025"/>
          </a:xfrm>
        </p:spPr>
        <p:txBody>
          <a:bodyPr/>
          <a:lstStyle>
            <a:lvl1pPr algn="l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6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B9BA0-D73F-4157-BDF2-642918188603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2015-10-26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98DCB-3545-426F-AC14-C5C8833651C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2352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164306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prstClr val="white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41363"/>
            <a:ext cx="6010275" cy="1143000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6553200" y="64389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3E45E0-8F5B-4426-BE0C-79DF1B19773E}" type="slidenum">
              <a:rPr lang="pl-PL" altLang="pl-PL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6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164306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prstClr val="white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6553200" y="6427788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85A121-27B7-43B0-984B-653B096398A0}" type="slidenum">
              <a:rPr lang="pl-PL" altLang="pl-PL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99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164306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prstClr val="white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95975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6553200" y="64389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0F7CC9-02FC-42D0-B400-FC14F6E7CFC3}" type="slidenum">
              <a:rPr lang="pl-PL" altLang="pl-PL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1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164306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prstClr val="white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39740"/>
            <a:ext cx="6025793" cy="1016940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3305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517169"/>
            <a:ext cx="4040188" cy="36089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82278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06893"/>
            <a:ext cx="4041775" cy="36192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1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6553200" y="64389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901C9B-87DB-494A-B2FB-431A03B6DAF0}" type="slidenum">
              <a:rPr lang="pl-PL" altLang="pl-PL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14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164306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prstClr val="white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6553200" y="64389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8DCD06-F585-4EBA-8507-E23764B88C3A}" type="slidenum">
              <a:rPr lang="pl-PL" altLang="pl-PL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4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164306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prstClr val="white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15034"/>
            <a:ext cx="5604553" cy="9563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1736333"/>
            <a:ext cx="5111750" cy="4389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726058"/>
            <a:ext cx="3008313" cy="4400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6553200" y="64389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5693D6-E4A6-407D-B9AB-AC9430027325}" type="slidenum">
              <a:rPr lang="pl-PL" altLang="pl-PL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00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164306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prstClr val="white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57354" y="760287"/>
            <a:ext cx="5486400" cy="396728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6553200" y="64389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785C61-A774-473C-8E60-943D5BDAA9CA}" type="slidenum">
              <a:rPr lang="pl-PL" altLang="pl-PL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1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7A61-21C1-47D9-B449-05D8AAA5CE52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880A3-54F4-4CFB-BED3-EBCD8F74857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3944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164306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prstClr val="white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6146"/>
            <a:ext cx="6025793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890445"/>
            <a:ext cx="8229600" cy="423571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ADCA64-D96E-49F4-BE55-9CB9AA32C892}" type="slidenum">
              <a:rPr lang="pl-PL" altLang="pl-PL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9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1643063" cy="1841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prstClr val="white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746607"/>
            <a:ext cx="2057400" cy="4379556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0"/>
          </p:nvPr>
        </p:nvSpPr>
        <p:spPr>
          <a:xfrm>
            <a:off x="6553200" y="644842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D14FD6-43A2-464D-B361-E3DFBE508CAB}" type="slidenum">
              <a:rPr lang="pl-PL" altLang="pl-PL">
                <a:solidFill>
                  <a:prstClr val="white"/>
                </a:solidFill>
              </a:rPr>
              <a:pPr/>
              <a:t>‹#›</a:t>
            </a:fld>
            <a:endParaRPr lang="pl-PL" alt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07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2CCC5-41A8-411E-B3C9-FE4A27A5CCC3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2015-10-26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48016-E8C0-4D4E-AA27-ADC5634CBC5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8421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0D09D-A665-4065-B8AB-14B5DDAE79E4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CCE46-4326-4465-8CEA-BF3F707EA7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469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582E4-3633-4FB2-8B8F-D1B4D5AC1B7F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36067-9A69-4488-99FF-7C2B123C162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482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EA57F-F34F-4DDD-81FC-385DDB285A79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905E1-A092-47A6-9E09-E1E4A70DEC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047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69E89-47CF-4FB0-85BC-B783DBBC1E9F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86A3A-3939-4780-A355-4166AB865C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96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7B5F1-682B-4519-AE37-1174A9AFB3C1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8276C-B8A0-4B01-9466-F0B6506919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17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94219-83DD-46FD-B364-5C7EC367F3F3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4DACE-E53E-4871-83A0-23A1DA4578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414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CB91E-B298-4CCC-933C-F273D975F693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8C93C-C96B-4A88-ABF8-CA8287FCEE6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225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4200E1-543F-4E03-9628-77E6ED737C7C}" type="datetimeFigureOut">
              <a:rPr lang="pl-PL"/>
              <a:pPr>
                <a:defRPr/>
              </a:pPr>
              <a:t>2015-10-26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C9DFB7-37C9-4078-9FA1-D4D800ADC6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3075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5408C9-9601-4088-91CD-42572E51124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2015-10-26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78FEC3F-5521-4167-8CB6-80E247DCFF77}" type="slidenum">
              <a:rPr lang="pl-PL" altLang="pl-PL" smtClean="0">
                <a:cs typeface="+mn-cs"/>
              </a:rPr>
              <a:pPr/>
              <a:t>‹#›</a:t>
            </a:fld>
            <a:endParaRPr lang="pl-PL" altLang="pl-PL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66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jpe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oleObject" Target="../embeddings/Microsoft_Excel_97-2003_Worksheet2.xls"/><Relationship Id="rId5" Type="http://schemas.openxmlformats.org/officeDocument/2006/relationships/oleObject" Target="../embeddings/Microsoft_Excel_97-2003_Worksheet1.xls"/><Relationship Id="rId10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.jpe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11" Type="http://schemas.openxmlformats.org/officeDocument/2006/relationships/oleObject" Target="../embeddings/Microsoft_Excel_97-2003_Worksheet4.xls"/><Relationship Id="rId5" Type="http://schemas.openxmlformats.org/officeDocument/2006/relationships/oleObject" Target="../embeddings/Microsoft_Excel_97-2003_Worksheet3.xls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5.xls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jpeg"/><Relationship Id="rId11" Type="http://schemas.openxmlformats.org/officeDocument/2006/relationships/oleObject" Target="../embeddings/Microsoft_Excel_97-2003_Worksheet6.xls"/><Relationship Id="rId5" Type="http://schemas.openxmlformats.org/officeDocument/2006/relationships/image" Target="../media/image8.jpe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7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32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7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32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34.jpe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8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1.jpeg"/><Relationship Id="rId10" Type="http://schemas.openxmlformats.org/officeDocument/2006/relationships/image" Target="../media/image10.jpeg"/><Relationship Id="rId4" Type="http://schemas.openxmlformats.org/officeDocument/2006/relationships/image" Target="../media/image8.jpeg"/><Relationship Id="rId9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7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48.jpeg"/><Relationship Id="rId5" Type="http://schemas.openxmlformats.org/officeDocument/2006/relationships/image" Target="../media/image10.jpeg"/><Relationship Id="rId10" Type="http://schemas.openxmlformats.org/officeDocument/2006/relationships/image" Target="../media/image47.jpeg"/><Relationship Id="rId4" Type="http://schemas.openxmlformats.org/officeDocument/2006/relationships/image" Target="../media/image8.jpeg"/><Relationship Id="rId9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Relationship Id="rId9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6.png"/><Relationship Id="rId5" Type="http://schemas.openxmlformats.org/officeDocument/2006/relationships/image" Target="../media/image12.jpeg"/><Relationship Id="rId10" Type="http://schemas.openxmlformats.org/officeDocument/2006/relationships/image" Target="../media/image18.jpeg"/><Relationship Id="rId4" Type="http://schemas.openxmlformats.org/officeDocument/2006/relationships/image" Target="../media/image8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23.jpeg"/><Relationship Id="rId5" Type="http://schemas.openxmlformats.org/officeDocument/2006/relationships/image" Target="../media/image12.jpeg"/><Relationship Id="rId10" Type="http://schemas.openxmlformats.org/officeDocument/2006/relationships/image" Target="../media/image22.jpeg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75764" y="2967334"/>
            <a:ext cx="6896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Projekt </a:t>
            </a:r>
            <a:r>
              <a:rPr lang="pl-PL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KIK/35 „</a:t>
            </a:r>
            <a:r>
              <a:rPr lang="pl-PL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Zapobieganie</a:t>
            </a:r>
            <a:r>
              <a:rPr lang="pl-PL" sz="2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pl-PL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zakażeniom HCV”</a:t>
            </a:r>
            <a:endParaRPr lang="pl-PL" sz="24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2319717" y="3813205"/>
            <a:ext cx="45045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Dr hab. Rafał Gierczyński</a:t>
            </a:r>
          </a:p>
          <a:p>
            <a:pPr algn="ctr"/>
            <a:r>
              <a:rPr lang="pl-PL" dirty="0" smtClean="0">
                <a:solidFill>
                  <a:srgbClr val="002060"/>
                </a:solidFill>
              </a:rPr>
              <a:t>Narodowy Instytut Zdrowia Publicznego – PZH</a:t>
            </a:r>
          </a:p>
          <a:p>
            <a:pPr algn="ctr"/>
            <a:endParaRPr lang="pl-PL" dirty="0" smtClean="0">
              <a:solidFill>
                <a:srgbClr val="002060"/>
              </a:solidFill>
            </a:endParaRPr>
          </a:p>
          <a:p>
            <a:pPr algn="ctr"/>
            <a:r>
              <a:rPr lang="pl-PL" sz="1600" i="1" dirty="0" smtClean="0">
                <a:solidFill>
                  <a:srgbClr val="002060"/>
                </a:solidFill>
              </a:rPr>
              <a:t>rgierczynski@pzh.gov.pl</a:t>
            </a:r>
          </a:p>
          <a:p>
            <a:pPr algn="ctr"/>
            <a:endParaRPr lang="pl-PL" dirty="0" smtClean="0">
              <a:solidFill>
                <a:srgbClr val="002060"/>
              </a:solidFill>
            </a:endParaRPr>
          </a:p>
          <a:p>
            <a:pPr algn="ctr"/>
            <a:r>
              <a:rPr lang="pl-PL" dirty="0" smtClean="0">
                <a:solidFill>
                  <a:srgbClr val="002060"/>
                </a:solidFill>
              </a:rPr>
              <a:t>www.pzh.gov.pl</a:t>
            </a:r>
            <a:endParaRPr lang="pl-P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pole tekstowe 7"/>
          <p:cNvSpPr txBox="1">
            <a:spLocks noChangeArrowheads="1"/>
          </p:cNvSpPr>
          <p:nvPr/>
        </p:nvSpPr>
        <p:spPr bwMode="auto">
          <a:xfrm>
            <a:off x="5562600" y="5410200"/>
            <a:ext cx="3505200" cy="7556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400" smtClean="0">
                <a:solidFill>
                  <a:prstClr val="black"/>
                </a:solidFill>
                <a:latin typeface="Trebuchet MS" panose="020B0603020202020204" pitchFamily="34" charset="0"/>
                <a:cs typeface="+mn-cs"/>
              </a:rPr>
              <a:t>Anty HCV+	1,1%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 smtClean="0">
                <a:solidFill>
                  <a:prstClr val="black"/>
                </a:solidFill>
                <a:latin typeface="Trebuchet MS" panose="020B0603020202020204" pitchFamily="34" charset="0"/>
                <a:cs typeface="+mn-cs"/>
              </a:rPr>
              <a:t>HCV-RNA+	0,43%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 smtClean="0">
                <a:solidFill>
                  <a:prstClr val="black"/>
                </a:solidFill>
                <a:latin typeface="Trebuchet MS" panose="020B0603020202020204" pitchFamily="34" charset="0"/>
                <a:cs typeface="+mn-cs"/>
              </a:rPr>
              <a:t>Badania domowników – HCV-RNA + (1)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9765753"/>
              </p:ext>
            </p:extLst>
          </p:nvPr>
        </p:nvGraphicFramePr>
        <p:xfrm>
          <a:off x="381000" y="762000"/>
          <a:ext cx="5334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/>
          <p:cNvGraphicFramePr/>
          <p:nvPr>
            <p:extLst/>
          </p:nvPr>
        </p:nvGraphicFramePr>
        <p:xfrm>
          <a:off x="5715000" y="1828800"/>
          <a:ext cx="3048000" cy="3138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231840" y="1093193"/>
            <a:ext cx="205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Badanie przeciwciał dla HCV we krwi (Anty HCV)</a:t>
            </a:r>
            <a:endParaRPr lang="pl-PL" sz="1400" dirty="0">
              <a:solidFill>
                <a:srgbClr val="FF0000"/>
              </a:solidFill>
            </a:endParaRPr>
          </a:p>
        </p:txBody>
      </p:sp>
      <p:cxnSp>
        <p:nvCxnSpPr>
          <p:cNvPr id="8" name="Łącznik prosty ze strzałką 7"/>
          <p:cNvCxnSpPr/>
          <p:nvPr/>
        </p:nvCxnSpPr>
        <p:spPr>
          <a:xfrm>
            <a:off x="2164407" y="1442578"/>
            <a:ext cx="719847" cy="1010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231840" y="2139633"/>
            <a:ext cx="2143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Badanie na obecność materiału genetycznego HCV we krwi (HCV-RNA)</a:t>
            </a:r>
            <a:endParaRPr lang="pl-PL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12"/>
          <p:cNvCxnSpPr/>
          <p:nvPr/>
        </p:nvCxnSpPr>
        <p:spPr>
          <a:xfrm>
            <a:off x="1381328" y="2878297"/>
            <a:ext cx="261834" cy="334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a 4"/>
          <p:cNvSpPr/>
          <p:nvPr/>
        </p:nvSpPr>
        <p:spPr>
          <a:xfrm>
            <a:off x="77820" y="4659549"/>
            <a:ext cx="2616741" cy="1692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2884254" y="4967288"/>
            <a:ext cx="2443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Brak dowodu na większe ryzyko zakażenia HCV przez osoby zamieszkujące z osobą </a:t>
            </a:r>
            <a:r>
              <a:rPr lang="pl-PL" sz="1400" smtClean="0">
                <a:solidFill>
                  <a:srgbClr val="FF0000"/>
                </a:solidFill>
              </a:rPr>
              <a:t>zakażoną !!!</a:t>
            </a:r>
            <a:endParaRPr lang="pl-PL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1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 idx="4294967295"/>
          </p:nvPr>
        </p:nvSpPr>
        <p:spPr>
          <a:xfrm>
            <a:off x="381000" y="762000"/>
            <a:ext cx="6477000" cy="1143000"/>
          </a:xfrm>
        </p:spPr>
        <p:txBody>
          <a:bodyPr/>
          <a:lstStyle/>
          <a:p>
            <a:pPr algn="l" eaLnBrk="1" hangingPunct="1"/>
            <a:r>
              <a:rPr lang="pl-PL" altLang="pl-PL" sz="3200" smtClean="0">
                <a:latin typeface="Trebuchet MS" panose="020B0603020202020204" pitchFamily="34" charset="0"/>
              </a:rPr>
              <a:t>Rozpowszechnienie zakażeń HCV w populacji Polski</a:t>
            </a:r>
          </a:p>
        </p:txBody>
      </p:sp>
      <p:sp>
        <p:nvSpPr>
          <p:cNvPr id="22531" name="Symbol zastępczy zawartości 2"/>
          <p:cNvSpPr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l-PL" altLang="pl-PL" sz="2400">
              <a:latin typeface="Trebuchet MS" panose="020B0603020202020204" pitchFamily="34" charset="0"/>
            </a:endParaRPr>
          </a:p>
          <a:p>
            <a:r>
              <a:rPr lang="pl-PL" altLang="pl-PL" sz="2000">
                <a:latin typeface="Trebuchet MS" panose="020B0603020202020204" pitchFamily="34" charset="0"/>
              </a:rPr>
              <a:t>Rozpowszechnienie a</a:t>
            </a:r>
            <a:r>
              <a:rPr lang="en-GB" altLang="pl-PL" sz="2000">
                <a:latin typeface="Trebuchet MS" panose="020B0603020202020204" pitchFamily="34" charset="0"/>
              </a:rPr>
              <a:t>nt</a:t>
            </a:r>
            <a:r>
              <a:rPr lang="pl-PL" altLang="pl-PL" sz="2000">
                <a:latin typeface="Trebuchet MS" panose="020B0603020202020204" pitchFamily="34" charset="0"/>
              </a:rPr>
              <a:t>y</a:t>
            </a:r>
            <a:r>
              <a:rPr lang="en-GB" altLang="pl-PL" sz="2000">
                <a:latin typeface="Trebuchet MS" panose="020B0603020202020204" pitchFamily="34" charset="0"/>
              </a:rPr>
              <a:t>-HCV: </a:t>
            </a:r>
            <a:endParaRPr lang="pl-PL" altLang="pl-PL" sz="200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pl-PL" altLang="pl-PL" sz="2000" b="1">
                <a:solidFill>
                  <a:srgbClr val="FF0000"/>
                </a:solidFill>
                <a:latin typeface="Trebuchet MS" panose="020B0603020202020204" pitchFamily="34" charset="0"/>
              </a:rPr>
              <a:t>        </a:t>
            </a:r>
            <a:r>
              <a:rPr lang="en-GB" altLang="pl-PL" sz="2000" b="1">
                <a:solidFill>
                  <a:srgbClr val="FF0000"/>
                </a:solidFill>
                <a:latin typeface="Trebuchet MS" panose="020B0603020202020204" pitchFamily="34" charset="0"/>
              </a:rPr>
              <a:t>1.1 %</a:t>
            </a:r>
            <a:r>
              <a:rPr lang="en-GB" altLang="pl-PL" sz="2000" b="1">
                <a:latin typeface="Trebuchet MS" panose="020B0603020202020204" pitchFamily="34" charset="0"/>
              </a:rPr>
              <a:t> [95% CI 0.9% -1.2%] </a:t>
            </a:r>
          </a:p>
          <a:p>
            <a:endParaRPr lang="en-GB" altLang="pl-PL" sz="2000">
              <a:latin typeface="Trebuchet MS" panose="020B0603020202020204" pitchFamily="34" charset="0"/>
            </a:endParaRPr>
          </a:p>
          <a:p>
            <a:r>
              <a:rPr lang="pl-PL" altLang="pl-PL" sz="2000">
                <a:latin typeface="Trebuchet MS" panose="020B0603020202020204" pitchFamily="34" charset="0"/>
              </a:rPr>
              <a:t>Rozpowszechnienie </a:t>
            </a:r>
            <a:r>
              <a:rPr lang="en-GB" altLang="pl-PL" sz="2000">
                <a:latin typeface="Trebuchet MS" panose="020B0603020202020204" pitchFamily="34" charset="0"/>
              </a:rPr>
              <a:t>HCV RNA:  </a:t>
            </a:r>
            <a:endParaRPr lang="pl-PL" altLang="pl-PL" sz="200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pl-PL" altLang="pl-PL" sz="2000" b="1">
                <a:solidFill>
                  <a:srgbClr val="FF0000"/>
                </a:solidFill>
                <a:latin typeface="Trebuchet MS" panose="020B0603020202020204" pitchFamily="34" charset="0"/>
              </a:rPr>
              <a:t>        </a:t>
            </a:r>
            <a:r>
              <a:rPr lang="en-GB" altLang="pl-PL" sz="2000" b="1">
                <a:solidFill>
                  <a:srgbClr val="FF0000"/>
                </a:solidFill>
                <a:latin typeface="Trebuchet MS" panose="020B0603020202020204" pitchFamily="34" charset="0"/>
              </a:rPr>
              <a:t>0.5%</a:t>
            </a:r>
            <a:r>
              <a:rPr lang="en-GB" altLang="pl-PL" sz="2000" b="1">
                <a:latin typeface="Trebuchet MS" panose="020B0603020202020204" pitchFamily="34" charset="0"/>
              </a:rPr>
              <a:t>  [95% CI 0.4% - 0.6%]</a:t>
            </a:r>
          </a:p>
          <a:p>
            <a:pPr>
              <a:buFont typeface="Arial" panose="020B0604020202020204" pitchFamily="34" charset="0"/>
              <a:buNone/>
            </a:pPr>
            <a:endParaRPr lang="pl-PL" altLang="pl-PL" sz="200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pl-PL" altLang="pl-PL" sz="1600" i="1">
                <a:latin typeface="Arial" panose="020B0604020202020204" pitchFamily="34" charset="0"/>
              </a:rPr>
              <a:t>Rozpowszechnienie HCV RNA wyższe u mężczyzn niż u kobiet (0,7% vs 0,3%), </a:t>
            </a:r>
          </a:p>
          <a:p>
            <a:pPr>
              <a:buFont typeface="Arial" panose="020B0604020202020204" pitchFamily="34" charset="0"/>
              <a:buNone/>
            </a:pPr>
            <a:r>
              <a:rPr lang="pl-PL" altLang="pl-PL" sz="1600" i="1">
                <a:latin typeface="Arial" panose="020B0604020202020204" pitchFamily="34" charset="0"/>
              </a:rPr>
              <a:t>a szczególnie wysokie wśród mężczyzn w grupie wieku 25-34 lata – 1,01%</a:t>
            </a:r>
          </a:p>
          <a:p>
            <a:pPr>
              <a:buFont typeface="Arial" panose="020B0604020202020204" pitchFamily="34" charset="0"/>
              <a:buNone/>
            </a:pPr>
            <a:endParaRPr lang="en-GB" altLang="pl-PL" sz="1600">
              <a:latin typeface="Arial" panose="020B0604020202020204" pitchFamily="34" charset="0"/>
            </a:endParaRPr>
          </a:p>
          <a:p>
            <a:r>
              <a:rPr lang="pl-PL" altLang="pl-PL" sz="2000">
                <a:latin typeface="Trebuchet MS" panose="020B0603020202020204" pitchFamily="34" charset="0"/>
              </a:rPr>
              <a:t>Odsetek osób zakażonych</a:t>
            </a:r>
            <a:r>
              <a:rPr lang="en-GB" altLang="pl-PL" sz="2000">
                <a:latin typeface="Trebuchet MS" panose="020B0603020202020204" pitchFamily="34" charset="0"/>
              </a:rPr>
              <a:t> HCV</a:t>
            </a:r>
            <a:r>
              <a:rPr lang="pl-PL" altLang="pl-PL" sz="2000">
                <a:latin typeface="Trebuchet MS" panose="020B0603020202020204" pitchFamily="34" charset="0"/>
              </a:rPr>
              <a:t>, które są tego świadome</a:t>
            </a:r>
            <a:r>
              <a:rPr lang="en-GB" altLang="pl-PL" sz="2000">
                <a:latin typeface="Trebuchet MS" panose="020B0603020202020204" pitchFamily="34" charset="0"/>
              </a:rPr>
              <a:t>:    </a:t>
            </a:r>
            <a:endParaRPr lang="pl-PL" altLang="pl-PL" sz="200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pl-PL" altLang="pl-PL" sz="2000">
                <a:latin typeface="Trebuchet MS" panose="020B0603020202020204" pitchFamily="34" charset="0"/>
              </a:rPr>
              <a:t>  </a:t>
            </a:r>
            <a:r>
              <a:rPr lang="en-GB" altLang="pl-PL" sz="2000">
                <a:latin typeface="Trebuchet MS" panose="020B0603020202020204" pitchFamily="34" charset="0"/>
              </a:rPr>
              <a:t>      </a:t>
            </a:r>
            <a:r>
              <a:rPr lang="en-GB" altLang="pl-PL" sz="2000" b="1">
                <a:solidFill>
                  <a:srgbClr val="FF0000"/>
                </a:solidFill>
                <a:latin typeface="Trebuchet MS" panose="020B0603020202020204" pitchFamily="34" charset="0"/>
              </a:rPr>
              <a:t>22%</a:t>
            </a:r>
            <a:r>
              <a:rPr lang="en-GB" altLang="pl-PL" sz="2000" b="1">
                <a:latin typeface="Trebuchet MS" panose="020B0603020202020204" pitchFamily="34" charset="0"/>
              </a:rPr>
              <a:t> HCV RNA (+)  </a:t>
            </a:r>
          </a:p>
          <a:p>
            <a:endParaRPr lang="en-GB" altLang="pl-PL" sz="2000">
              <a:latin typeface="Trebuchet MS" panose="020B0603020202020204" pitchFamily="34" charset="0"/>
            </a:endParaRPr>
          </a:p>
          <a:p>
            <a:endParaRPr lang="en-GB" altLang="pl-PL" sz="2400"/>
          </a:p>
        </p:txBody>
      </p:sp>
      <p:sp>
        <p:nvSpPr>
          <p:cNvPr id="6" name="pole tekstowe 5"/>
          <p:cNvSpPr txBox="1"/>
          <p:nvPr/>
        </p:nvSpPr>
        <p:spPr>
          <a:xfrm>
            <a:off x="5410200" y="2133600"/>
            <a:ext cx="3352800" cy="1917700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2400" b="1" smtClean="0">
                <a:solidFill>
                  <a:schemeClr val="bg1"/>
                </a:solidFill>
                <a:latin typeface="Trebuchet MS" pitchFamily="34" charset="0"/>
              </a:rPr>
              <a:t>Około 200 tysięcy osób zakażonych</a:t>
            </a:r>
          </a:p>
          <a:p>
            <a:pPr eaLnBrk="1" hangingPunct="1">
              <a:defRPr/>
            </a:pPr>
            <a:r>
              <a:rPr lang="pl-PL" altLang="pl-PL" sz="2400" b="1" smtClean="0">
                <a:solidFill>
                  <a:schemeClr val="bg1"/>
                </a:solidFill>
                <a:latin typeface="Trebuchet MS" pitchFamily="34" charset="0"/>
              </a:rPr>
              <a:t>Około 150 tysięcy zakażonych o tym </a:t>
            </a:r>
          </a:p>
          <a:p>
            <a:pPr eaLnBrk="1" hangingPunct="1">
              <a:defRPr/>
            </a:pPr>
            <a:r>
              <a:rPr lang="pl-PL" altLang="pl-PL" sz="2400" b="1" smtClean="0">
                <a:solidFill>
                  <a:schemeClr val="bg1"/>
                </a:solidFill>
                <a:latin typeface="Trebuchet MS" pitchFamily="34" charset="0"/>
              </a:rPr>
              <a:t>nie wie</a:t>
            </a:r>
            <a:endParaRPr lang="en-GB" altLang="pl-PL" sz="2400" b="1" smtClean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7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t>www.hcv.pzh.gov.pl</a:t>
            </a:r>
          </a:p>
        </p:txBody>
      </p:sp>
      <p:pic>
        <p:nvPicPr>
          <p:cNvPr id="6148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38100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pole tekstowe 2"/>
          <p:cNvSpPr txBox="1">
            <a:spLocks noChangeArrowheads="1"/>
          </p:cNvSpPr>
          <p:nvPr/>
        </p:nvSpPr>
        <p:spPr bwMode="auto">
          <a:xfrm>
            <a:off x="555625" y="2046288"/>
            <a:ext cx="792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l-PL" sz="2400">
              <a:latin typeface="Trebuchet MS" panose="020B0603020202020204" pitchFamily="34" charset="0"/>
            </a:endParaRPr>
          </a:p>
        </p:txBody>
      </p:sp>
      <p:pic>
        <p:nvPicPr>
          <p:cNvPr id="6150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2143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ytuł 1"/>
          <p:cNvSpPr>
            <a:spLocks noGrp="1"/>
          </p:cNvSpPr>
          <p:nvPr>
            <p:ph type="title"/>
          </p:nvPr>
        </p:nvSpPr>
        <p:spPr>
          <a:xfrm>
            <a:off x="457200" y="696913"/>
            <a:ext cx="6496050" cy="774700"/>
          </a:xfrm>
        </p:spPr>
        <p:txBody>
          <a:bodyPr/>
          <a:lstStyle/>
          <a:p>
            <a:pPr algn="l"/>
            <a:r>
              <a:rPr lang="pl-PL" altLang="pl-PL" sz="3600" dirty="0" smtClean="0">
                <a:solidFill>
                  <a:srgbClr val="FF0000"/>
                </a:solidFill>
              </a:rPr>
              <a:t>Projekt 2</a:t>
            </a:r>
            <a:r>
              <a:rPr lang="pl-PL" altLang="pl-PL" sz="3600" dirty="0" smtClean="0"/>
              <a:t> metodyka badań </a:t>
            </a:r>
            <a:endParaRPr lang="en-US" altLang="pl-PL" sz="3600" dirty="0" smtClean="0">
              <a:solidFill>
                <a:srgbClr val="000000"/>
              </a:solidFill>
            </a:endParaRPr>
          </a:p>
        </p:txBody>
      </p:sp>
      <p:sp>
        <p:nvSpPr>
          <p:cNvPr id="6152" name="Symbol zastępczy zawartości 2"/>
          <p:cNvSpPr>
            <a:spLocks noGrp="1"/>
          </p:cNvSpPr>
          <p:nvPr>
            <p:ph idx="1"/>
          </p:nvPr>
        </p:nvSpPr>
        <p:spPr>
          <a:xfrm>
            <a:off x="428625" y="1524000"/>
            <a:ext cx="8393113" cy="4719638"/>
          </a:xfrm>
        </p:spPr>
        <p:txBody>
          <a:bodyPr/>
          <a:lstStyle/>
          <a:p>
            <a:r>
              <a:rPr lang="pl-PL" altLang="pl-PL" sz="2400" dirty="0" smtClean="0"/>
              <a:t>Badana populacja – osoby regularnie używające narkotyków w sposób powodujący problemy</a:t>
            </a:r>
          </a:p>
          <a:p>
            <a:r>
              <a:rPr lang="pl-PL" altLang="pl-PL" sz="2400" dirty="0" smtClean="0"/>
              <a:t>Kryteria doboru: </a:t>
            </a:r>
          </a:p>
          <a:p>
            <a:pPr lvl="1"/>
            <a:r>
              <a:rPr lang="pl-PL" altLang="pl-PL" sz="2000" dirty="0" smtClean="0"/>
              <a:t>używanie narkotyków codziennie lub prawie codziennie przynajmniej przez okres miesiąca w czasie ostatnich 3 lat</a:t>
            </a:r>
          </a:p>
          <a:p>
            <a:pPr lvl="1"/>
            <a:r>
              <a:rPr lang="pl-PL" altLang="pl-PL" sz="2000" dirty="0" smtClean="0"/>
              <a:t>używanie kiedykolwiek w życiu narkotyków w iniekcjach </a:t>
            </a:r>
          </a:p>
          <a:p>
            <a:r>
              <a:rPr lang="pl-PL" altLang="pl-PL" sz="2400" dirty="0" smtClean="0"/>
              <a:t>Rekrutacja badanych metodą kuli śniegowej </a:t>
            </a:r>
          </a:p>
          <a:p>
            <a:r>
              <a:rPr lang="pl-PL" altLang="pl-PL" sz="2400" dirty="0" smtClean="0"/>
              <a:t>Badanie tzw</a:t>
            </a:r>
            <a:r>
              <a:rPr lang="pl-PL" altLang="pl-PL" sz="2400" dirty="0"/>
              <a:t>. </a:t>
            </a:r>
            <a:r>
              <a:rPr lang="pl-PL" altLang="pl-PL" sz="2400" b="1" dirty="0"/>
              <a:t>testem ślinowym </a:t>
            </a:r>
            <a:r>
              <a:rPr lang="pl-PL" altLang="pl-PL" sz="2400" b="1" dirty="0" smtClean="0"/>
              <a:t>na obecność przeciwciał HCV </a:t>
            </a:r>
            <a:r>
              <a:rPr lang="pl-PL" altLang="pl-PL" sz="2400" dirty="0" smtClean="0"/>
              <a:t>w śluzówce jamy ustnej oraz </a:t>
            </a:r>
            <a:r>
              <a:rPr lang="pl-PL" altLang="pl-PL" sz="2400" b="1" dirty="0" smtClean="0"/>
              <a:t>badanie kwestionariuszowe </a:t>
            </a:r>
          </a:p>
        </p:txBody>
      </p:sp>
    </p:spTree>
    <p:extLst>
      <p:ext uri="{BB962C8B-B14F-4D97-AF65-F5344CB8AC3E}">
        <p14:creationId xmlns:p14="http://schemas.microsoft.com/office/powerpoint/2010/main" val="32488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rgbClr val="FFFFFF"/>
                </a:solidFill>
                <a:latin typeface="Arial" panose="020B0604020202020204" pitchFamily="34" charset="0"/>
              </a:rPr>
              <a:t>www.hcv.pzh.gov.pl</a:t>
            </a:r>
          </a:p>
        </p:txBody>
      </p:sp>
      <p:pic>
        <p:nvPicPr>
          <p:cNvPr id="7172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603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pole tekstowe 2"/>
          <p:cNvSpPr txBox="1">
            <a:spLocks noChangeArrowheads="1"/>
          </p:cNvSpPr>
          <p:nvPr/>
        </p:nvSpPr>
        <p:spPr bwMode="auto">
          <a:xfrm>
            <a:off x="555625" y="2046288"/>
            <a:ext cx="792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l-PL" sz="24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4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00025"/>
            <a:ext cx="13620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ytuł 1"/>
          <p:cNvSpPr>
            <a:spLocks noGrp="1"/>
          </p:cNvSpPr>
          <p:nvPr>
            <p:ph type="title"/>
          </p:nvPr>
        </p:nvSpPr>
        <p:spPr>
          <a:xfrm>
            <a:off x="328613" y="684213"/>
            <a:ext cx="7010400" cy="463550"/>
          </a:xfrm>
        </p:spPr>
        <p:txBody>
          <a:bodyPr tIns="0" bIns="36000"/>
          <a:lstStyle/>
          <a:p>
            <a:pPr algn="l"/>
            <a:r>
              <a:rPr lang="pl-PL" altLang="pl-PL" sz="3600" smtClean="0"/>
              <a:t>Wykonanie badania wg lokalizacji</a:t>
            </a:r>
            <a:endParaRPr lang="en-US" altLang="pl-PL" sz="3600" smtClean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04788" y="1395413"/>
          <a:ext cx="8734425" cy="4827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6301"/>
                <a:gridCol w="770054"/>
                <a:gridCol w="649732"/>
                <a:gridCol w="782084"/>
                <a:gridCol w="208289"/>
                <a:gridCol w="2095172"/>
                <a:gridCol w="719697"/>
                <a:gridCol w="753564"/>
                <a:gridCol w="819532"/>
              </a:tblGrid>
              <a:tr h="56591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 smtClean="0"/>
                        <a:t>zało-żone</a:t>
                      </a:r>
                      <a:endParaRPr lang="en-US" sz="1800" dirty="0"/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 smtClean="0"/>
                        <a:t>final-ne</a:t>
                      </a:r>
                      <a:endParaRPr lang="en-US" sz="1800" dirty="0"/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wyko-</a:t>
                      </a:r>
                      <a:r>
                        <a:rPr lang="pl-PL" sz="1800" dirty="0" err="1" smtClean="0"/>
                        <a:t>nane</a:t>
                      </a:r>
                      <a:endParaRPr lang="en-US" sz="1800" dirty="0"/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3" marR="6858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 smtClean="0"/>
                        <a:t>zało-żone</a:t>
                      </a:r>
                      <a:endParaRPr lang="en-US" sz="1800" dirty="0"/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 smtClean="0"/>
                        <a:t>final-ne</a:t>
                      </a:r>
                      <a:endParaRPr lang="en-US" sz="1800" dirty="0"/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wyko-</a:t>
                      </a:r>
                      <a:r>
                        <a:rPr lang="pl-PL" sz="1800" dirty="0" err="1" smtClean="0"/>
                        <a:t>nane</a:t>
                      </a:r>
                      <a:endParaRPr lang="en-US" sz="1800" dirty="0"/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129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Dolnośląskie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Podlaskie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129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Kujawsko-Pomorskie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Pomorskie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65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69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129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Lubelskie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29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Śląskie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129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Lubuskie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 Narrow" panose="020B0606020202030204" pitchFamily="34" charset="0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Świętokrzyskie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59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129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Łódzkie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79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 Narrow" panose="020B0606020202030204" pitchFamily="34" charset="0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Warmińsko-Mazurskie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9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129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Małopolskie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74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 Narrow" panose="020B0606020202030204" pitchFamily="34" charset="0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Wielkopolskie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129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Mazowieckie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110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107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Zachodniopomorskie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3771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Podkarpackie</a:t>
                      </a:r>
                      <a:endParaRPr lang="en-US" sz="18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68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 Narrow" panose="020B0606020202030204" pitchFamily="34" charset="0"/>
                      </a:endParaRPr>
                    </a:p>
                  </a:txBody>
                  <a:tcPr marL="91444" marR="91444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Razem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1240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1240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0" fontAlgn="base" latin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1219</a:t>
                      </a: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0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Symbol zastępczy zawartości 7"/>
          <p:cNvGraphicFramePr>
            <a:graphicFrameLocks noGrp="1"/>
          </p:cNvGraphicFramePr>
          <p:nvPr>
            <p:ph sz="half" idx="2"/>
          </p:nvPr>
        </p:nvGraphicFramePr>
        <p:xfrm>
          <a:off x="250825" y="2020888"/>
          <a:ext cx="4141788" cy="405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r:id="rId5" imgW="4145639" imgH="4054191" progId="Excel.Chart.8">
                  <p:embed/>
                </p:oleObj>
              </mc:Choice>
              <mc:Fallback>
                <p:oleObj r:id="rId5" imgW="4145639" imgH="405419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020888"/>
                        <a:ext cx="4141788" cy="4052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5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t>www.hcv.pzh.gov.pl</a:t>
            </a:r>
          </a:p>
        </p:txBody>
      </p:sp>
      <p:pic>
        <p:nvPicPr>
          <p:cNvPr id="8197" name="Obraz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38100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2143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ytuł 1"/>
          <p:cNvSpPr>
            <a:spLocks noGrp="1"/>
          </p:cNvSpPr>
          <p:nvPr>
            <p:ph type="title"/>
          </p:nvPr>
        </p:nvSpPr>
        <p:spPr>
          <a:xfrm>
            <a:off x="280322" y="615951"/>
            <a:ext cx="6799263" cy="896937"/>
          </a:xfrm>
        </p:spPr>
        <p:txBody>
          <a:bodyPr/>
          <a:lstStyle/>
          <a:p>
            <a:pPr algn="l"/>
            <a:r>
              <a:rPr lang="pl-PL" altLang="pl-PL" sz="3600" dirty="0" smtClean="0">
                <a:solidFill>
                  <a:srgbClr val="000000"/>
                </a:solidFill>
              </a:rPr>
              <a:t>Płeć i wiek osób badanych </a:t>
            </a:r>
            <a:r>
              <a:rPr lang="pl-PL" altLang="pl-PL" sz="2800" dirty="0" smtClean="0">
                <a:solidFill>
                  <a:srgbClr val="000000"/>
                </a:solidFill>
              </a:rPr>
              <a:t>(odsetki)</a:t>
            </a:r>
            <a:endParaRPr lang="en-US" altLang="pl-PL" sz="3600" dirty="0" smtClean="0">
              <a:solidFill>
                <a:srgbClr val="000000"/>
              </a:solidFill>
            </a:endParaRPr>
          </a:p>
        </p:txBody>
      </p:sp>
      <p:sp>
        <p:nvSpPr>
          <p:cNvPr id="8200" name="Symbol zastępczy tekstu 3"/>
          <p:cNvSpPr>
            <a:spLocks noGrp="1"/>
          </p:cNvSpPr>
          <p:nvPr>
            <p:ph type="body" idx="1"/>
          </p:nvPr>
        </p:nvSpPr>
        <p:spPr>
          <a:xfrm>
            <a:off x="531813" y="1751013"/>
            <a:ext cx="4040187" cy="438150"/>
          </a:xfrm>
        </p:spPr>
        <p:txBody>
          <a:bodyPr/>
          <a:lstStyle/>
          <a:p>
            <a:r>
              <a:rPr lang="pl-PL" altLang="pl-PL" b="0" smtClean="0"/>
              <a:t>Płeć</a:t>
            </a:r>
            <a:endParaRPr lang="en-US" altLang="pl-PL" b="0" smtClean="0"/>
          </a:p>
        </p:txBody>
      </p:sp>
      <p:sp>
        <p:nvSpPr>
          <p:cNvPr id="8201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4405313" y="1274763"/>
            <a:ext cx="4414837" cy="946150"/>
          </a:xfrm>
        </p:spPr>
        <p:txBody>
          <a:bodyPr/>
          <a:lstStyle/>
          <a:p>
            <a:r>
              <a:rPr lang="pl-PL" altLang="pl-PL" b="0" dirty="0" smtClean="0"/>
              <a:t>Wiek – średnia: 33; mediana: 32</a:t>
            </a:r>
          </a:p>
          <a:p>
            <a:r>
              <a:rPr lang="pl-PL" altLang="pl-PL" b="0" dirty="0" smtClean="0"/>
              <a:t>Odchylenie standardowe: 9,17</a:t>
            </a:r>
            <a:endParaRPr lang="en-US" altLang="pl-PL" b="0" dirty="0" smtClean="0"/>
          </a:p>
        </p:txBody>
      </p:sp>
      <p:graphicFrame>
        <p:nvGraphicFramePr>
          <p:cNvPr id="8202" name="Symbol zastępczy zawartości 8"/>
          <p:cNvGraphicFramePr>
            <a:graphicFrameLocks noGrp="1"/>
          </p:cNvGraphicFramePr>
          <p:nvPr>
            <p:ph sz="quarter" idx="4"/>
          </p:nvPr>
        </p:nvGraphicFramePr>
        <p:xfrm>
          <a:off x="4084638" y="2241550"/>
          <a:ext cx="4891087" cy="420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r:id="rId11" imgW="4889416" imgH="4206605" progId="Excel.Chart.8">
                  <p:embed/>
                </p:oleObj>
              </mc:Choice>
              <mc:Fallback>
                <p:oleObj r:id="rId11" imgW="4889416" imgH="420660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4638" y="2241550"/>
                        <a:ext cx="4891087" cy="420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04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Symbol zastępczy zawartości 7"/>
          <p:cNvGraphicFramePr>
            <a:graphicFrameLocks noGrp="1"/>
          </p:cNvGraphicFramePr>
          <p:nvPr>
            <p:ph sz="half" idx="2"/>
          </p:nvPr>
        </p:nvGraphicFramePr>
        <p:xfrm>
          <a:off x="155575" y="2393950"/>
          <a:ext cx="4141788" cy="371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r:id="rId5" imgW="4139543" imgH="3712786" progId="Excel.Chart.8">
                  <p:embed/>
                </p:oleObj>
              </mc:Choice>
              <mc:Fallback>
                <p:oleObj r:id="rId5" imgW="4139543" imgH="3712786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2393950"/>
                        <a:ext cx="4141788" cy="3716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t>www.hcv.pzh.gov.pl</a:t>
            </a:r>
          </a:p>
        </p:txBody>
      </p:sp>
      <p:pic>
        <p:nvPicPr>
          <p:cNvPr id="14341" name="Obraz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38100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2143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ytuł 1"/>
          <p:cNvSpPr>
            <a:spLocks noGrp="1"/>
          </p:cNvSpPr>
          <p:nvPr>
            <p:ph type="title"/>
          </p:nvPr>
        </p:nvSpPr>
        <p:spPr>
          <a:xfrm>
            <a:off x="388938" y="661988"/>
            <a:ext cx="8229600" cy="776287"/>
          </a:xfrm>
        </p:spPr>
        <p:txBody>
          <a:bodyPr/>
          <a:lstStyle/>
          <a:p>
            <a:pPr algn="l"/>
            <a:r>
              <a:rPr lang="pl-PL" altLang="pl-PL" sz="3600" smtClean="0">
                <a:solidFill>
                  <a:srgbClr val="000000"/>
                </a:solidFill>
              </a:rPr>
              <a:t>Rozpowszechnienie przeciwciał HCV</a:t>
            </a:r>
            <a:endParaRPr lang="en-US" altLang="pl-PL" sz="3600" smtClean="0">
              <a:solidFill>
                <a:srgbClr val="000000"/>
              </a:solidFill>
            </a:endParaRPr>
          </a:p>
        </p:txBody>
      </p:sp>
      <p:sp>
        <p:nvSpPr>
          <p:cNvPr id="14344" name="Symbol zastępczy tekstu 3"/>
          <p:cNvSpPr>
            <a:spLocks noGrp="1"/>
          </p:cNvSpPr>
          <p:nvPr>
            <p:ph type="body" idx="1"/>
          </p:nvPr>
        </p:nvSpPr>
        <p:spPr>
          <a:xfrm>
            <a:off x="555625" y="1484313"/>
            <a:ext cx="3868738" cy="960437"/>
          </a:xfrm>
        </p:spPr>
        <p:txBody>
          <a:bodyPr/>
          <a:lstStyle/>
          <a:p>
            <a:r>
              <a:rPr lang="pl-PL" altLang="pl-PL" b="0" smtClean="0"/>
              <a:t>Rozpowszechnienie przeciw-ciał HCV ze względu na płeć </a:t>
            </a:r>
            <a:r>
              <a:rPr lang="pl-PL" altLang="pl-PL" sz="1800" b="0" smtClean="0"/>
              <a:t>(odsetki)</a:t>
            </a:r>
            <a:endParaRPr lang="en-US" altLang="pl-PL" sz="1800" b="0" smtClean="0"/>
          </a:p>
        </p:txBody>
      </p:sp>
      <p:sp>
        <p:nvSpPr>
          <p:cNvPr id="14345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4641850" y="1441450"/>
            <a:ext cx="4222750" cy="825500"/>
          </a:xfrm>
        </p:spPr>
        <p:txBody>
          <a:bodyPr/>
          <a:lstStyle/>
          <a:p>
            <a:r>
              <a:rPr lang="pl-PL" altLang="pl-PL" b="0" smtClean="0"/>
              <a:t>Rozpowszechnienie przeciwciał HCV ze względu na wiek </a:t>
            </a:r>
            <a:r>
              <a:rPr lang="pl-PL" altLang="pl-PL" sz="1800" b="0" smtClean="0"/>
              <a:t>(odsetki)</a:t>
            </a:r>
            <a:endParaRPr lang="en-US" altLang="pl-PL" sz="1800" b="0" smtClean="0"/>
          </a:p>
        </p:txBody>
      </p:sp>
      <p:graphicFrame>
        <p:nvGraphicFramePr>
          <p:cNvPr id="14346" name="Symbol zastępczy zawartości 8"/>
          <p:cNvGraphicFramePr>
            <a:graphicFrameLocks noGrp="1"/>
          </p:cNvGraphicFramePr>
          <p:nvPr>
            <p:ph sz="quarter" idx="4"/>
          </p:nvPr>
        </p:nvGraphicFramePr>
        <p:xfrm>
          <a:off x="4073525" y="2393950"/>
          <a:ext cx="4902200" cy="371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r:id="rId11" imgW="4901609" imgH="3718882" progId="Excel.Chart.8">
                  <p:embed/>
                </p:oleObj>
              </mc:Choice>
              <mc:Fallback>
                <p:oleObj r:id="rId11" imgW="4901609" imgH="3718882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3525" y="2393950"/>
                        <a:ext cx="4902200" cy="371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7" name="pole tekstowe 10"/>
          <p:cNvSpPr txBox="1">
            <a:spLocks noChangeArrowheads="1"/>
          </p:cNvSpPr>
          <p:nvPr/>
        </p:nvSpPr>
        <p:spPr bwMode="auto">
          <a:xfrm>
            <a:off x="5086350" y="6057900"/>
            <a:ext cx="3532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600"/>
              <a:t>Istotne statystycznie  p 0,01    </a:t>
            </a:r>
            <a:endParaRPr lang="en-US" altLang="pl-PL" sz="1600"/>
          </a:p>
        </p:txBody>
      </p:sp>
      <p:sp>
        <p:nvSpPr>
          <p:cNvPr id="14348" name="pole tekstowe 11"/>
          <p:cNvSpPr txBox="1">
            <a:spLocks noChangeArrowheads="1"/>
          </p:cNvSpPr>
          <p:nvPr/>
        </p:nvSpPr>
        <p:spPr bwMode="auto">
          <a:xfrm>
            <a:off x="579438" y="6057900"/>
            <a:ext cx="353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600"/>
              <a:t>Nieistotne statystycznie  p 0,01    </a:t>
            </a:r>
            <a:endParaRPr lang="en-US" altLang="pl-PL" sz="1600"/>
          </a:p>
        </p:txBody>
      </p:sp>
    </p:spTree>
    <p:extLst>
      <p:ext uri="{BB962C8B-B14F-4D97-AF65-F5344CB8AC3E}">
        <p14:creationId xmlns:p14="http://schemas.microsoft.com/office/powerpoint/2010/main" val="10612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t>www.hcv.pzh.gov.pl</a:t>
            </a:r>
          </a:p>
        </p:txBody>
      </p:sp>
      <p:pic>
        <p:nvPicPr>
          <p:cNvPr id="15364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38100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pole tekstowe 2"/>
          <p:cNvSpPr txBox="1">
            <a:spLocks noChangeArrowheads="1"/>
          </p:cNvSpPr>
          <p:nvPr/>
        </p:nvSpPr>
        <p:spPr bwMode="auto">
          <a:xfrm>
            <a:off x="555625" y="2046288"/>
            <a:ext cx="792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pl-PL" sz="2400">
              <a:latin typeface="Trebuchet MS" panose="020B0603020202020204" pitchFamily="34" charset="0"/>
            </a:endParaRPr>
          </a:p>
        </p:txBody>
      </p:sp>
      <p:pic>
        <p:nvPicPr>
          <p:cNvPr id="15366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214313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ytuł 1"/>
          <p:cNvSpPr>
            <a:spLocks noGrp="1"/>
          </p:cNvSpPr>
          <p:nvPr>
            <p:ph type="title"/>
          </p:nvPr>
        </p:nvSpPr>
        <p:spPr>
          <a:xfrm>
            <a:off x="257175" y="768350"/>
            <a:ext cx="7350125" cy="825500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pl-PL" altLang="pl-PL" sz="3200" smtClean="0">
                <a:solidFill>
                  <a:srgbClr val="000000"/>
                </a:solidFill>
              </a:rPr>
              <a:t>Przeciwciała HCV, a używanie narkotyków  w iniekcjach</a:t>
            </a:r>
            <a:endParaRPr lang="en-US" altLang="pl-PL" sz="3200" smtClean="0">
              <a:solidFill>
                <a:srgbClr val="000000"/>
              </a:solidFill>
            </a:endParaRPr>
          </a:p>
        </p:txBody>
      </p:sp>
      <p:sp>
        <p:nvSpPr>
          <p:cNvPr id="15368" name="Symbol zastępczy tekstu 3"/>
          <p:cNvSpPr>
            <a:spLocks noGrp="1"/>
          </p:cNvSpPr>
          <p:nvPr>
            <p:ph type="body" idx="1"/>
          </p:nvPr>
        </p:nvSpPr>
        <p:spPr>
          <a:xfrm>
            <a:off x="441325" y="1790700"/>
            <a:ext cx="4130675" cy="1019175"/>
          </a:xfrm>
        </p:spPr>
        <p:txBody>
          <a:bodyPr/>
          <a:lstStyle/>
          <a:p>
            <a:r>
              <a:rPr lang="pl-PL" altLang="pl-PL" b="0" smtClean="0"/>
              <a:t>Używanie narkotyków w iniek-cjach kiedykolwiek w życiu (liczby osób)</a:t>
            </a:r>
            <a:endParaRPr lang="en-US" altLang="pl-PL" b="0" smtClean="0"/>
          </a:p>
        </p:txBody>
      </p:sp>
      <p:graphicFrame>
        <p:nvGraphicFramePr>
          <p:cNvPr id="15369" name="Symbol zastępczy zawartości 7"/>
          <p:cNvGraphicFramePr>
            <a:graphicFrameLocks noGrp="1"/>
          </p:cNvGraphicFramePr>
          <p:nvPr>
            <p:ph sz="half" idx="2"/>
          </p:nvPr>
        </p:nvGraphicFramePr>
        <p:xfrm>
          <a:off x="423863" y="2824163"/>
          <a:ext cx="4143375" cy="318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r:id="rId8" imgW="4139543" imgH="3182388" progId="Excel.Chart.8">
                  <p:embed/>
                </p:oleObj>
              </mc:Choice>
              <mc:Fallback>
                <p:oleObj r:id="rId8" imgW="4139543" imgH="318238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2824163"/>
                        <a:ext cx="4143375" cy="318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4452938" y="1347788"/>
            <a:ext cx="4691062" cy="1071562"/>
          </a:xfrm>
        </p:spPr>
        <p:txBody>
          <a:bodyPr/>
          <a:lstStyle/>
          <a:p>
            <a:r>
              <a:rPr lang="pl-PL" altLang="pl-PL" b="0" smtClean="0"/>
              <a:t>Rozpowszechnienie przeciwciał HCV wśród iniekcyjnych i nieiniekcyjnych (odsetki)</a:t>
            </a:r>
            <a:endParaRPr lang="en-US" altLang="pl-PL" b="0" smtClean="0"/>
          </a:p>
        </p:txBody>
      </p:sp>
      <p:graphicFrame>
        <p:nvGraphicFramePr>
          <p:cNvPr id="15371" name="Symbol zastępczy zawartości 8"/>
          <p:cNvGraphicFramePr>
            <a:graphicFrameLocks noGrp="1"/>
          </p:cNvGraphicFramePr>
          <p:nvPr>
            <p:ph sz="quarter" idx="4"/>
          </p:nvPr>
        </p:nvGraphicFramePr>
        <p:xfrm>
          <a:off x="4525963" y="2224088"/>
          <a:ext cx="4143375" cy="388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r:id="rId11" imgW="4145639" imgH="3883489" progId="Excel.Chart.8">
                  <p:embed/>
                </p:oleObj>
              </mc:Choice>
              <mc:Fallback>
                <p:oleObj r:id="rId11" imgW="4145639" imgH="388348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63" y="2224088"/>
                        <a:ext cx="4143375" cy="3884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pole tekstowe 2"/>
          <p:cNvSpPr txBox="1">
            <a:spLocks noChangeArrowheads="1"/>
          </p:cNvSpPr>
          <p:nvPr/>
        </p:nvSpPr>
        <p:spPr bwMode="auto">
          <a:xfrm>
            <a:off x="4943475" y="6057900"/>
            <a:ext cx="3532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1600"/>
              <a:t>Istotne statystycznie  p 0,01    </a:t>
            </a:r>
            <a:endParaRPr lang="en-US" altLang="pl-PL" sz="1600"/>
          </a:p>
        </p:txBody>
      </p:sp>
    </p:spTree>
    <p:extLst>
      <p:ext uri="{BB962C8B-B14F-4D97-AF65-F5344CB8AC3E}">
        <p14:creationId xmlns:p14="http://schemas.microsoft.com/office/powerpoint/2010/main" val="42946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9220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38100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2" y="214312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8059" y="718099"/>
            <a:ext cx="8373910" cy="896937"/>
          </a:xfrm>
        </p:spPr>
        <p:txBody>
          <a:bodyPr/>
          <a:lstStyle/>
          <a:p>
            <a:pPr algn="l"/>
            <a:r>
              <a:rPr lang="pl-PL" sz="2800" dirty="0" smtClean="0"/>
              <a:t>Udostępnianie używanych przez siebie igieł </a:t>
            </a:r>
            <a:br>
              <a:rPr lang="pl-PL" sz="2800" dirty="0" smtClean="0"/>
            </a:br>
            <a:r>
              <a:rPr lang="pl-PL" sz="2800" dirty="0" smtClean="0"/>
              <a:t>i strzykawek, a testowanie na przeciwciała HCV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239079" y="1714501"/>
          <a:ext cx="8485538" cy="4326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711200" y="6066007"/>
            <a:ext cx="812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Istotne statystycznie  p 0,01 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4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t>www.hcv.pzh.gov.pl</a:t>
            </a:r>
          </a:p>
        </p:txBody>
      </p:sp>
      <p:pic>
        <p:nvPicPr>
          <p:cNvPr id="6148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Prostokąt 3"/>
          <p:cNvSpPr>
            <a:spLocks noChangeArrowheads="1"/>
          </p:cNvSpPr>
          <p:nvPr/>
        </p:nvSpPr>
        <p:spPr bwMode="auto">
          <a:xfrm>
            <a:off x="379413" y="1668463"/>
            <a:ext cx="8088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rgbClr val="FF0000"/>
                </a:solidFill>
                <a:latin typeface="Trebuchet MS" panose="020B0603020202020204" pitchFamily="34" charset="0"/>
              </a:rPr>
              <a:t>Badania laboratoryjne</a:t>
            </a:r>
            <a:endParaRPr lang="pl-PL" altLang="pl-PL" sz="2000">
              <a:solidFill>
                <a:srgbClr val="FF0000"/>
              </a:solidFill>
            </a:endParaRPr>
          </a:p>
        </p:txBody>
      </p:sp>
      <p:sp>
        <p:nvSpPr>
          <p:cNvPr id="6151" name="Prostokąt 3"/>
          <p:cNvSpPr>
            <a:spLocks noChangeArrowheads="1"/>
          </p:cNvSpPr>
          <p:nvPr/>
        </p:nvSpPr>
        <p:spPr bwMode="auto">
          <a:xfrm>
            <a:off x="263525" y="5575300"/>
            <a:ext cx="74723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000000"/>
                </a:solidFill>
                <a:latin typeface="Trebuchet MS" panose="020B0603020202020204" pitchFamily="34" charset="0"/>
              </a:rPr>
              <a:t>Wskaźnik planowany: 10 jednostek/8000 badań/8000 ankiet wpisanych do bazy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000000"/>
                </a:solidFill>
                <a:latin typeface="Trebuchet MS" panose="020B0603020202020204" pitchFamily="34" charset="0"/>
              </a:rPr>
              <a:t>Wskaźnik realizacji: </a:t>
            </a:r>
            <a:r>
              <a:rPr lang="pl-PL" altLang="pl-PL" sz="1600">
                <a:solidFill>
                  <a:srgbClr val="FF0000"/>
                </a:solidFill>
                <a:latin typeface="Trebuchet MS" panose="020B0603020202020204" pitchFamily="34" charset="0"/>
              </a:rPr>
              <a:t>48</a:t>
            </a:r>
            <a:r>
              <a:rPr lang="pl-PL" altLang="pl-PL" sz="160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pl-PL" altLang="pl-PL" sz="1400">
                <a:solidFill>
                  <a:srgbClr val="000000"/>
                </a:solidFill>
                <a:latin typeface="Trebuchet MS" panose="020B0603020202020204" pitchFamily="34" charset="0"/>
              </a:rPr>
              <a:t>jednostek/</a:t>
            </a:r>
            <a:r>
              <a:rPr lang="pl-PL" altLang="pl-PL" sz="1600" b="1">
                <a:solidFill>
                  <a:srgbClr val="FF0000"/>
                </a:solidFill>
                <a:latin typeface="Trebuchet MS" panose="020B0603020202020204" pitchFamily="34" charset="0"/>
              </a:rPr>
              <a:t>7757</a:t>
            </a:r>
            <a:r>
              <a:rPr lang="pl-PL" altLang="pl-PL" sz="1400">
                <a:solidFill>
                  <a:srgbClr val="000000"/>
                </a:solidFill>
                <a:latin typeface="Trebuchet MS" panose="020B0603020202020204" pitchFamily="34" charset="0"/>
              </a:rPr>
              <a:t> badań (97,0%) / </a:t>
            </a:r>
            <a:r>
              <a:rPr lang="pl-PL" altLang="pl-PL" sz="1600">
                <a:solidFill>
                  <a:srgbClr val="FF0000"/>
                </a:solidFill>
                <a:latin typeface="Trebuchet MS" panose="020B0603020202020204" pitchFamily="34" charset="0"/>
              </a:rPr>
              <a:t>7357</a:t>
            </a:r>
            <a:r>
              <a:rPr lang="pl-PL" altLang="pl-PL" sz="1400">
                <a:solidFill>
                  <a:srgbClr val="000000"/>
                </a:solidFill>
                <a:latin typeface="Trebuchet MS" panose="020B0603020202020204" pitchFamily="34" charset="0"/>
              </a:rPr>
              <a:t> ankiet wpisanych do bazy</a:t>
            </a:r>
            <a:endParaRPr lang="pl-PL" altLang="pl-PL" sz="140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152" name="Obraz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00050"/>
            <a:ext cx="8175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5562600"/>
            <a:ext cx="8366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Wykres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3817423"/>
              </p:ext>
            </p:extLst>
          </p:nvPr>
        </p:nvGraphicFramePr>
        <p:xfrm>
          <a:off x="263524" y="2100408"/>
          <a:ext cx="8534111" cy="3462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9" name="Prostokąt 3"/>
          <p:cNvSpPr>
            <a:spLocks noChangeArrowheads="1"/>
          </p:cNvSpPr>
          <p:nvPr/>
        </p:nvSpPr>
        <p:spPr bwMode="auto">
          <a:xfrm>
            <a:off x="1282868" y="1039354"/>
            <a:ext cx="24991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Projekt 3</a:t>
            </a:r>
            <a:endParaRPr lang="pl-PL" altLang="pl-PL" sz="2800" dirty="0">
              <a:solidFill>
                <a:srgbClr val="FF0000"/>
              </a:solidFill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2954338" y="10543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altLang="pl-PL" dirty="0" smtClean="0">
                <a:latin typeface="Trebuchet MS" panose="020B0603020202020204" pitchFamily="34" charset="0"/>
              </a:rPr>
              <a:t>„</a:t>
            </a:r>
            <a:r>
              <a:rPr lang="pl-PL" altLang="pl-PL" dirty="0">
                <a:latin typeface="Trebuchet MS" panose="020B0603020202020204" pitchFamily="34" charset="0"/>
              </a:rPr>
              <a:t>Pilotażowy Program badania kobiet w ciąży w kierunku zakażeń HCV”  </a:t>
            </a:r>
          </a:p>
        </p:txBody>
      </p:sp>
    </p:spTree>
    <p:extLst>
      <p:ext uri="{BB962C8B-B14F-4D97-AF65-F5344CB8AC3E}">
        <p14:creationId xmlns:p14="http://schemas.microsoft.com/office/powerpoint/2010/main" val="25777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pole tekstowe 2"/>
          <p:cNvSpPr txBox="1">
            <a:spLocks noChangeArrowheads="1"/>
          </p:cNvSpPr>
          <p:nvPr/>
        </p:nvSpPr>
        <p:spPr bwMode="auto">
          <a:xfrm>
            <a:off x="611188" y="3424238"/>
            <a:ext cx="7921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19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00050"/>
            <a:ext cx="8175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5562600"/>
            <a:ext cx="8366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ytuł 2"/>
          <p:cNvSpPr>
            <a:spLocks noGrp="1"/>
          </p:cNvSpPr>
          <p:nvPr>
            <p:ph type="title"/>
          </p:nvPr>
        </p:nvSpPr>
        <p:spPr>
          <a:xfrm>
            <a:off x="303213" y="541338"/>
            <a:ext cx="8229600" cy="1263650"/>
          </a:xfrm>
        </p:spPr>
        <p:txBody>
          <a:bodyPr/>
          <a:lstStyle/>
          <a:p>
            <a:r>
              <a:rPr lang="pl-PL" altLang="pl-PL" sz="2600" smtClean="0"/>
              <a:t>Rozpowszechnienie anty-HCV i HCV-RNA wraz z 95% przedziałami ufności w grupach wieku (n=7357)</a:t>
            </a:r>
          </a:p>
        </p:txBody>
      </p:sp>
      <p:graphicFrame>
        <p:nvGraphicFramePr>
          <p:cNvPr id="14" name="Symbol zastępczy zawartości 13"/>
          <p:cNvGraphicFramePr>
            <a:graphicFrameLocks noGrp="1"/>
          </p:cNvGraphicFramePr>
          <p:nvPr>
            <p:ph sz="half" idx="1"/>
          </p:nvPr>
        </p:nvGraphicFramePr>
        <p:xfrm>
          <a:off x="173620" y="1909823"/>
          <a:ext cx="4322180" cy="424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Symbol zastępczy zawartości 15"/>
          <p:cNvGraphicFramePr>
            <a:graphicFrameLocks noGrp="1"/>
          </p:cNvGraphicFramePr>
          <p:nvPr>
            <p:ph sz="half" idx="2"/>
          </p:nvPr>
        </p:nvGraphicFramePr>
        <p:xfrm>
          <a:off x="4671348" y="1898248"/>
          <a:ext cx="4333755" cy="4258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Elipsa 7"/>
          <p:cNvSpPr/>
          <p:nvPr/>
        </p:nvSpPr>
        <p:spPr>
          <a:xfrm>
            <a:off x="6707188" y="3924300"/>
            <a:ext cx="1228725" cy="46196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400" dirty="0">
                <a:solidFill>
                  <a:schemeClr val="tx2">
                    <a:lumMod val="50000"/>
                  </a:schemeClr>
                </a:solidFill>
              </a:rPr>
              <a:t>   0,5%</a:t>
            </a:r>
          </a:p>
        </p:txBody>
      </p:sp>
    </p:spTree>
    <p:extLst>
      <p:ext uri="{BB962C8B-B14F-4D97-AF65-F5344CB8AC3E}">
        <p14:creationId xmlns:p14="http://schemas.microsoft.com/office/powerpoint/2010/main" val="161806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ctrTitle"/>
          </p:nvPr>
        </p:nvSpPr>
        <p:spPr>
          <a:xfrm>
            <a:off x="555625" y="1801019"/>
            <a:ext cx="6140450" cy="520700"/>
          </a:xfrm>
        </p:spPr>
        <p:txBody>
          <a:bodyPr lIns="0" tIns="0" rIns="0" bIns="0" anchor="t"/>
          <a:lstStyle/>
          <a:p>
            <a:pPr algn="l" eaLnBrk="1" hangingPunct="1"/>
            <a:r>
              <a:rPr lang="pl-PL" sz="2400" b="1" dirty="0" smtClean="0">
                <a:solidFill>
                  <a:srgbClr val="FF0000"/>
                </a:solidFill>
                <a:latin typeface="Trebuchet MS" panose="020B0603020202020204" pitchFamily="34" charset="0"/>
                <a:cs typeface="Arial" pitchFamily="34" charset="0"/>
              </a:rPr>
              <a:t>Projekt „Zapobieganie zakażeniom HCV”</a:t>
            </a:r>
          </a:p>
        </p:txBody>
      </p:sp>
      <p:sp>
        <p:nvSpPr>
          <p:cNvPr id="2051" name="Tytuł 1"/>
          <p:cNvSpPr txBox="1">
            <a:spLocks/>
          </p:cNvSpPr>
          <p:nvPr/>
        </p:nvSpPr>
        <p:spPr bwMode="auto">
          <a:xfrm>
            <a:off x="555625" y="4356100"/>
            <a:ext cx="77724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 dirty="0">
                <a:latin typeface="Arial" pitchFamily="34" charset="0"/>
              </a:rPr>
              <a:t>PROJEKT WSPÓŁFINANSOWANY PRZEZ SZWAJCARIĘ  W RAMACH SZWAJCARSKIEGO PROGRAMU WSPÓŁPRACY  Z NOWYMI KRAJAMI CZŁONKOWSKIMI UNII EUROPEJSKIEJ ORAZ MINISTRA ZDROWIA</a:t>
            </a:r>
          </a:p>
        </p:txBody>
      </p:sp>
      <p:pic>
        <p:nvPicPr>
          <p:cNvPr id="2053" name="Obraz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pole tekstowe 26"/>
          <p:cNvSpPr txBox="1">
            <a:spLocks noChangeArrowheads="1"/>
          </p:cNvSpPr>
          <p:nvPr/>
        </p:nvSpPr>
        <p:spPr bwMode="auto">
          <a:xfrm>
            <a:off x="555625" y="6519863"/>
            <a:ext cx="81549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2055" name="Tytuł 1"/>
          <p:cNvSpPr txBox="1">
            <a:spLocks/>
          </p:cNvSpPr>
          <p:nvPr/>
        </p:nvSpPr>
        <p:spPr bwMode="auto">
          <a:xfrm>
            <a:off x="555625" y="3016250"/>
            <a:ext cx="7772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pl-PL" dirty="0">
                <a:latin typeface="Trebuchet MS" pitchFamily="34" charset="0"/>
              </a:rPr>
              <a:t>Zasadniczym celem projektu jest stworzenie podstaw do zaplanowania długofalowej strategii przeciwdziałania zakażeniom HCV i zwalczania </a:t>
            </a:r>
            <a:br>
              <a:rPr lang="pl-PL" dirty="0">
                <a:latin typeface="Trebuchet MS" pitchFamily="34" charset="0"/>
              </a:rPr>
            </a:br>
            <a:r>
              <a:rPr lang="pl-PL" dirty="0" err="1">
                <a:latin typeface="Trebuchet MS" pitchFamily="34" charset="0"/>
              </a:rPr>
              <a:t>wzw</a:t>
            </a:r>
            <a:r>
              <a:rPr lang="pl-PL" dirty="0">
                <a:latin typeface="Trebuchet MS" pitchFamily="34" charset="0"/>
              </a:rPr>
              <a:t> C w Polsce oraz opracowanie założeń do dokumentu </a:t>
            </a:r>
            <a:r>
              <a:rPr lang="pl-PL" b="1" dirty="0">
                <a:latin typeface="Trebuchet MS" pitchFamily="34" charset="0"/>
              </a:rPr>
              <a:t>„Narodowa Strategia Zapobiegania i Zwalczania Zakażeń </a:t>
            </a:r>
            <a:r>
              <a:rPr lang="pl-PL" b="1" dirty="0" smtClean="0">
                <a:latin typeface="Trebuchet MS" pitchFamily="34" charset="0"/>
              </a:rPr>
              <a:t>HCV”</a:t>
            </a:r>
            <a:r>
              <a:rPr lang="pl-PL" dirty="0" smtClean="0">
                <a:latin typeface="Trebuchet MS" pitchFamily="34" charset="0"/>
              </a:rPr>
              <a:t>.</a:t>
            </a:r>
            <a:endParaRPr lang="pl-PL" dirty="0">
              <a:latin typeface="Trebuchet MS" pitchFamily="34" charset="0"/>
            </a:endParaRPr>
          </a:p>
        </p:txBody>
      </p:sp>
      <p:grpSp>
        <p:nvGrpSpPr>
          <p:cNvPr id="2067" name="Group 19"/>
          <p:cNvGrpSpPr>
            <a:grpSpLocks/>
          </p:cNvGrpSpPr>
          <p:nvPr/>
        </p:nvGrpSpPr>
        <p:grpSpPr bwMode="auto">
          <a:xfrm>
            <a:off x="555625" y="5370513"/>
            <a:ext cx="7604125" cy="703262"/>
            <a:chOff x="350" y="3383"/>
            <a:chExt cx="4790" cy="443"/>
          </a:xfrm>
        </p:grpSpPr>
        <p:pic>
          <p:nvPicPr>
            <p:cNvPr id="2058" name="Obraz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" y="3383"/>
              <a:ext cx="36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9" name="Text Box 9"/>
            <p:cNvSpPr txBox="1">
              <a:spLocks noChangeArrowheads="1"/>
            </p:cNvSpPr>
            <p:nvPr/>
          </p:nvSpPr>
          <p:spPr bwMode="auto">
            <a:xfrm>
              <a:off x="710" y="3383"/>
              <a:ext cx="85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l-PL" sz="800" b="1">
                  <a:latin typeface="Trebuchet MS" pitchFamily="34" charset="0"/>
                </a:rPr>
                <a:t>Narodowy Instytut Zdrowia Publicznego – Państwowy Zakład Higieny w Warszawie</a:t>
              </a:r>
              <a:endParaRPr lang="pl-PL"/>
            </a:p>
          </p:txBody>
        </p:sp>
        <p:pic>
          <p:nvPicPr>
            <p:cNvPr id="2060" name="Obraz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389"/>
              <a:ext cx="36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1" name="Text Box 8"/>
            <p:cNvSpPr txBox="1">
              <a:spLocks noChangeArrowheads="1"/>
            </p:cNvSpPr>
            <p:nvPr/>
          </p:nvSpPr>
          <p:spPr bwMode="auto">
            <a:xfrm>
              <a:off x="2255" y="3389"/>
              <a:ext cx="555" cy="3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l-PL" sz="800" b="1" dirty="0">
                  <a:latin typeface="Trebuchet MS" pitchFamily="34" charset="0"/>
                </a:rPr>
                <a:t>Instytut Psychiatrii</a:t>
              </a:r>
            </a:p>
            <a:p>
              <a:pPr algn="ctr" eaLnBrk="1" hangingPunct="1"/>
              <a:r>
                <a:rPr lang="pl-PL" sz="800" b="1" dirty="0">
                  <a:latin typeface="Trebuchet MS" pitchFamily="34" charset="0"/>
                </a:rPr>
                <a:t>i</a:t>
              </a:r>
              <a:r>
                <a:rPr lang="pl-PL" sz="800" b="1" dirty="0" smtClean="0">
                  <a:latin typeface="Trebuchet MS" pitchFamily="34" charset="0"/>
                </a:rPr>
                <a:t> </a:t>
              </a:r>
              <a:r>
                <a:rPr lang="pl-PL" sz="800" b="1" dirty="0">
                  <a:latin typeface="Trebuchet MS" pitchFamily="34" charset="0"/>
                </a:rPr>
                <a:t>Neurologii </a:t>
              </a:r>
              <a:br>
                <a:rPr lang="pl-PL" sz="800" b="1" dirty="0">
                  <a:latin typeface="Trebuchet MS" pitchFamily="34" charset="0"/>
                </a:rPr>
              </a:br>
              <a:r>
                <a:rPr lang="pl-PL" sz="800" b="1" dirty="0">
                  <a:latin typeface="Trebuchet MS" pitchFamily="34" charset="0"/>
                </a:rPr>
                <a:t>w Warszawie</a:t>
              </a:r>
              <a:endParaRPr lang="pl-PL" dirty="0"/>
            </a:p>
          </p:txBody>
        </p:sp>
        <p:pic>
          <p:nvPicPr>
            <p:cNvPr id="2062" name="Obraz 7" descr="Opis: logon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" y="3385"/>
              <a:ext cx="4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3" name="Text Box 5"/>
            <p:cNvSpPr txBox="1">
              <a:spLocks noChangeArrowheads="1"/>
            </p:cNvSpPr>
            <p:nvPr/>
          </p:nvSpPr>
          <p:spPr bwMode="auto">
            <a:xfrm>
              <a:off x="3452" y="3412"/>
              <a:ext cx="526" cy="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l-PL" sz="800" b="1">
                  <a:latin typeface="Trebuchet MS" pitchFamily="34" charset="0"/>
                </a:rPr>
                <a:t>Uniwersytet Medyczny </a:t>
              </a:r>
              <a:br>
                <a:rPr lang="pl-PL" sz="800" b="1">
                  <a:latin typeface="Trebuchet MS" pitchFamily="34" charset="0"/>
                </a:rPr>
              </a:br>
              <a:r>
                <a:rPr lang="pl-PL" sz="800" b="1">
                  <a:latin typeface="Trebuchet MS" pitchFamily="34" charset="0"/>
                </a:rPr>
                <a:t>w Lublinie</a:t>
              </a:r>
              <a:endParaRPr lang="pl-PL"/>
            </a:p>
          </p:txBody>
        </p:sp>
        <p:pic>
          <p:nvPicPr>
            <p:cNvPr id="2064" name="Obraz 6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" y="3421"/>
              <a:ext cx="36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5" name="Text Box 4"/>
            <p:cNvSpPr txBox="1">
              <a:spLocks noChangeArrowheads="1"/>
            </p:cNvSpPr>
            <p:nvPr/>
          </p:nvSpPr>
          <p:spPr bwMode="auto">
            <a:xfrm>
              <a:off x="4672" y="3421"/>
              <a:ext cx="468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l-PL" sz="800" b="1">
                  <a:latin typeface="Trebuchet MS" pitchFamily="34" charset="0"/>
                </a:rPr>
                <a:t>Główny Inspektorat Sanitarny</a:t>
              </a:r>
              <a:endParaRPr lang="pl-PL"/>
            </a:p>
          </p:txBody>
        </p:sp>
      </p:grpSp>
      <p:pic>
        <p:nvPicPr>
          <p:cNvPr id="2057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42" y="1630999"/>
            <a:ext cx="1213358" cy="86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7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Obraz 2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569913"/>
            <a:ext cx="27590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Obraz 2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pole tekstowe 26"/>
          <p:cNvSpPr txBox="1">
            <a:spLocks noChangeArrowheads="1"/>
          </p:cNvSpPr>
          <p:nvPr/>
        </p:nvSpPr>
        <p:spPr bwMode="auto">
          <a:xfrm>
            <a:off x="555625" y="6519863"/>
            <a:ext cx="81549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l-PL" sz="1400">
                <a:solidFill>
                  <a:prstClr val="white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2055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8415" y="175419"/>
            <a:ext cx="111221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38213" y="1215025"/>
            <a:ext cx="7772400" cy="2455454"/>
          </a:xfrm>
        </p:spPr>
        <p:txBody>
          <a:bodyPr/>
          <a:lstStyle/>
          <a:p>
            <a:pPr algn="l"/>
            <a:r>
              <a:rPr lang="pl-PL" sz="3200" dirty="0">
                <a:solidFill>
                  <a:srgbClr val="FF0000"/>
                </a:solidFill>
              </a:rPr>
              <a:t>Projekt </a:t>
            </a:r>
            <a:r>
              <a:rPr lang="pl-PL" sz="3200" dirty="0" smtClean="0">
                <a:solidFill>
                  <a:srgbClr val="FF0000"/>
                </a:solidFill>
              </a:rPr>
              <a:t>4</a:t>
            </a:r>
            <a:br>
              <a:rPr lang="pl-PL" sz="3200" dirty="0" smtClean="0">
                <a:solidFill>
                  <a:srgbClr val="FF0000"/>
                </a:solidFill>
              </a:rPr>
            </a:br>
            <a:r>
              <a:rPr lang="pl-PL" sz="3200" dirty="0" smtClean="0">
                <a:solidFill>
                  <a:srgbClr val="FF0000"/>
                </a:solidFill>
              </a:rPr>
              <a:t/>
            </a:r>
            <a:br>
              <a:rPr lang="pl-PL" sz="3200" dirty="0" smtClean="0">
                <a:solidFill>
                  <a:srgbClr val="FF0000"/>
                </a:solidFill>
              </a:rPr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2800" dirty="0"/>
              <a:t>Liczba </a:t>
            </a:r>
            <a:r>
              <a:rPr lang="pl-PL" sz="2800" dirty="0" smtClean="0"/>
              <a:t>zrealizowanych ankiet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171982"/>
              </p:ext>
            </p:extLst>
          </p:nvPr>
        </p:nvGraphicFramePr>
        <p:xfrm>
          <a:off x="1524000" y="3111967"/>
          <a:ext cx="6096000" cy="3043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2639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500" dirty="0"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latin typeface="Czcionka tekstu podstawowego"/>
                          <a:ea typeface="Times New Roman"/>
                          <a:cs typeface="Times New Roman"/>
                        </a:rPr>
                        <a:t>Lubelskie</a:t>
                      </a:r>
                      <a:endParaRPr lang="pl-PL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b="1">
                          <a:latin typeface="Czcionka tekstu podstawowego"/>
                          <a:ea typeface="Times New Roman"/>
                          <a:cs typeface="Times New Roman"/>
                        </a:rPr>
                        <a:t>Podkarpackie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b="1">
                          <a:latin typeface="Czcionka tekstu podstawowego"/>
                          <a:ea typeface="Times New Roman"/>
                          <a:cs typeface="Times New Roman"/>
                        </a:rPr>
                        <a:t>Świętokrzyskie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79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latin typeface="Czcionka tekstu podstawowego"/>
                          <a:ea typeface="Times New Roman"/>
                          <a:cs typeface="Times New Roman"/>
                        </a:rPr>
                        <a:t>Szpitale</a:t>
                      </a:r>
                      <a:endParaRPr lang="pl-PL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latin typeface="Czcionka tekstu podstawowego"/>
                          <a:ea typeface="Times New Roman"/>
                          <a:cs typeface="Times New Roman"/>
                        </a:rPr>
                        <a:t>21</a:t>
                      </a:r>
                      <a:endParaRPr lang="pl-PL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18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11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647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Przychodnie + POZ + NZOZ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190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208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127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647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Gabinety stomatologiczne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473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256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226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9707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latin typeface="Czcionka tekstu podstawowego"/>
                          <a:ea typeface="Times New Roman"/>
                          <a:cs typeface="Times New Roman"/>
                        </a:rPr>
                        <a:t>SUMA </a:t>
                      </a:r>
                      <a:r>
                        <a:rPr lang="pl-PL" sz="1500" dirty="0" smtClean="0">
                          <a:latin typeface="Czcionka tekstu podstawowego"/>
                          <a:ea typeface="Times New Roman"/>
                          <a:cs typeface="Times New Roman"/>
                        </a:rPr>
                        <a:t>PODMIOTÓW</a:t>
                      </a:r>
                      <a:endParaRPr lang="pl-PL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684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latin typeface="Czcionka tekstu podstawowego"/>
                          <a:ea typeface="Times New Roman"/>
                          <a:cs typeface="Times New Roman"/>
                        </a:rPr>
                        <a:t>482</a:t>
                      </a:r>
                      <a:endParaRPr lang="pl-PL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latin typeface="Czcionka tekstu podstawowego"/>
                          <a:ea typeface="Times New Roman"/>
                          <a:cs typeface="Times New Roman"/>
                        </a:rPr>
                        <a:t>364</a:t>
                      </a:r>
                      <a:endParaRPr lang="pl-PL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27" y="227012"/>
            <a:ext cx="818345" cy="38862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711250" y="13144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i="1" dirty="0">
                <a:solidFill>
                  <a:srgbClr val="000000"/>
                </a:solidFill>
                <a:cs typeface="Times New Roman" pitchFamily="18" charset="0"/>
              </a:rPr>
              <a:t>Jakościowa ocena ryzyka zakażenia HCV w świetle stosowanych procedur medycznych w wybranych zakładach opieki zdrowotnej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98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pole tekstowe 2"/>
          <p:cNvSpPr txBox="1">
            <a:spLocks noChangeArrowheads="1"/>
          </p:cNvSpPr>
          <p:nvPr/>
        </p:nvSpPr>
        <p:spPr bwMode="auto">
          <a:xfrm>
            <a:off x="96386" y="1787274"/>
            <a:ext cx="792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n-US" sz="2400">
              <a:latin typeface="Trebuchet MS" pitchFamily="34" charset="0"/>
            </a:endParaRPr>
          </a:p>
        </p:txBody>
      </p:sp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31" y="105569"/>
            <a:ext cx="943094" cy="66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263" y="155867"/>
            <a:ext cx="598881" cy="284400"/>
          </a:xfrm>
          <a:prstGeom prst="rect">
            <a:avLst/>
          </a:prstGeom>
        </p:spPr>
      </p:pic>
      <p:sp>
        <p:nvSpPr>
          <p:cNvPr id="62" name="pole tekstowe 61"/>
          <p:cNvSpPr txBox="1"/>
          <p:nvPr/>
        </p:nvSpPr>
        <p:spPr>
          <a:xfrm>
            <a:off x="1691501" y="1263608"/>
            <a:ext cx="623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I</a:t>
            </a:r>
            <a:endParaRPr lang="pl-PL" sz="1200" dirty="0">
              <a:solidFill>
                <a:schemeClr val="bg1">
                  <a:lumMod val="8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3" name="pole tekstowe 62"/>
          <p:cNvSpPr txBox="1"/>
          <p:nvPr/>
        </p:nvSpPr>
        <p:spPr>
          <a:xfrm>
            <a:off x="2304674" y="1263608"/>
            <a:ext cx="51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I w</a:t>
            </a:r>
            <a:endParaRPr lang="pl-PL" sz="1200" dirty="0">
              <a:solidFill>
                <a:schemeClr val="bg1">
                  <a:lumMod val="8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4" name="pole tekstowe 63"/>
          <p:cNvSpPr txBox="1"/>
          <p:nvPr/>
        </p:nvSpPr>
        <p:spPr>
          <a:xfrm>
            <a:off x="2900153" y="1263435"/>
            <a:ext cx="51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w</a:t>
            </a:r>
            <a:endParaRPr lang="pl-PL" sz="1200" dirty="0">
              <a:solidFill>
                <a:schemeClr val="bg1">
                  <a:lumMod val="8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3426935" y="1258484"/>
            <a:ext cx="623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Iw</a:t>
            </a:r>
            <a:endParaRPr lang="pl-PL" sz="1200" dirty="0">
              <a:solidFill>
                <a:schemeClr val="bg1">
                  <a:lumMod val="8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8" name="pole tekstowe 67"/>
          <p:cNvSpPr txBox="1"/>
          <p:nvPr/>
        </p:nvSpPr>
        <p:spPr>
          <a:xfrm>
            <a:off x="5165368" y="1254790"/>
            <a:ext cx="623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w</a:t>
            </a:r>
            <a:endParaRPr lang="pl-PL" sz="1200" dirty="0">
              <a:solidFill>
                <a:schemeClr val="bg1">
                  <a:lumMod val="8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9" name="pole tekstowe 68"/>
          <p:cNvSpPr txBox="1"/>
          <p:nvPr/>
        </p:nvSpPr>
        <p:spPr>
          <a:xfrm>
            <a:off x="5722909" y="1248574"/>
            <a:ext cx="623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</a:rPr>
              <a:t>I</a:t>
            </a:r>
            <a:endParaRPr lang="pl-PL" sz="1200" dirty="0">
              <a:solidFill>
                <a:schemeClr val="bg1">
                  <a:lumMod val="8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3" name="Tytuł 4"/>
          <p:cNvSpPr>
            <a:spLocks noGrp="1"/>
          </p:cNvSpPr>
          <p:nvPr>
            <p:ph type="ctrTitle"/>
          </p:nvPr>
        </p:nvSpPr>
        <p:spPr>
          <a:xfrm>
            <a:off x="1454779" y="914401"/>
            <a:ext cx="7195925" cy="988142"/>
          </a:xfrm>
        </p:spPr>
        <p:txBody>
          <a:bodyPr/>
          <a:lstStyle/>
          <a:p>
            <a:pPr algn="l"/>
            <a:r>
              <a:rPr lang="pl-PL" sz="1800" b="1" dirty="0">
                <a:solidFill>
                  <a:srgbClr val="C00000"/>
                </a:solidFill>
                <a:latin typeface="Trebuchet MS" pitchFamily="34" charset="0"/>
              </a:rPr>
              <a:t>Badania środowiskowe </a:t>
            </a:r>
            <a:br>
              <a:rPr lang="pl-PL" sz="1800" b="1" dirty="0">
                <a:solidFill>
                  <a:srgbClr val="C00000"/>
                </a:solidFill>
                <a:latin typeface="Trebuchet MS" pitchFamily="34" charset="0"/>
              </a:rPr>
            </a:br>
            <a:r>
              <a:rPr lang="pl-PL" sz="1800" dirty="0">
                <a:latin typeface="Trebuchet MS" pitchFamily="34" charset="0"/>
              </a:rPr>
              <a:t>PREZENTACJA WYNIKÓW BADAŃ (Przykładowe – cząstkowe) </a:t>
            </a:r>
            <a:r>
              <a:rPr lang="pl-PL" sz="1800" dirty="0" smtClean="0">
                <a:latin typeface="Trebuchet MS" pitchFamily="34" charset="0"/>
              </a:rPr>
              <a:t/>
            </a:r>
            <a:br>
              <a:rPr lang="pl-PL" sz="1800" dirty="0" smtClean="0">
                <a:latin typeface="Trebuchet MS" pitchFamily="34" charset="0"/>
              </a:rPr>
            </a:br>
            <a:r>
              <a:rPr lang="pl-PL" sz="1800" dirty="0">
                <a:latin typeface="Trebuchet MS" pitchFamily="34" charset="0"/>
              </a:rPr>
              <a:t/>
            </a:r>
            <a:br>
              <a:rPr lang="pl-PL" sz="1800" dirty="0">
                <a:latin typeface="Trebuchet MS" pitchFamily="34" charset="0"/>
              </a:rPr>
            </a:br>
            <a:r>
              <a:rPr lang="pl-PL" sz="1800" b="1" dirty="0" smtClean="0">
                <a:latin typeface="Trebuchet MS" pitchFamily="34" charset="0"/>
              </a:rPr>
              <a:t>Zespoły kontroli zakażeń szpitalnych</a:t>
            </a:r>
            <a:endParaRPr lang="pl-PL" sz="1800" dirty="0">
              <a:latin typeface="Trebuchet MS" pitchFamily="34" charset="0"/>
            </a:endParaRPr>
          </a:p>
        </p:txBody>
      </p:sp>
      <p:sp>
        <p:nvSpPr>
          <p:cNvPr id="58" name="Prostokąt 57"/>
          <p:cNvSpPr/>
          <p:nvPr/>
        </p:nvSpPr>
        <p:spPr>
          <a:xfrm>
            <a:off x="729852" y="2132731"/>
            <a:ext cx="768429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Czy zespół prowadzi okresową kontrolę prawidłowości sterylizacji?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dirty="0" smtClean="0"/>
              <a:t>Okresowa kontrola prawidłowości sterylizacji jest prowadzona raz w roku w 21 badanych szpitalach – 42%, natomiast raz na kwartał w 12 szpitalach – 24%.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rgbClr val="FF0000"/>
                </a:solidFill>
              </a:rPr>
              <a:t>Nie prowadzona jest kontrola w 3 szpitalach.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rgbClr val="FF0000"/>
                </a:solidFill>
              </a:rPr>
              <a:t> Codziennie taka kontrola prowadzona jest w 8 szpitalach – 16%</a:t>
            </a:r>
            <a:r>
              <a:rPr lang="pl-PL" sz="2000" dirty="0" smtClean="0">
                <a:solidFill>
                  <a:srgbClr val="FF0000"/>
                </a:solidFill>
              </a:rPr>
              <a:t>. </a:t>
            </a:r>
            <a:endParaRPr lang="pl-PL" sz="1600" dirty="0"/>
          </a:p>
        </p:txBody>
      </p:sp>
      <p:sp>
        <p:nvSpPr>
          <p:cNvPr id="16" name="Prostokąt 15"/>
          <p:cNvSpPr/>
          <p:nvPr/>
        </p:nvSpPr>
        <p:spPr>
          <a:xfrm>
            <a:off x="729852" y="4162045"/>
            <a:ext cx="76842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Czy w Oddziałach zabiegowych jest prowadzony nadzór nad przestrzeganiem procedur zapobiegającym zakażeniom wirusami </a:t>
            </a:r>
            <a:r>
              <a:rPr lang="pl-PL" b="1" dirty="0" err="1" smtClean="0"/>
              <a:t>hepatotropowymi</a:t>
            </a:r>
            <a:r>
              <a:rPr lang="pl-PL" b="1" dirty="0" smtClean="0"/>
              <a:t> i HIV?</a:t>
            </a:r>
          </a:p>
          <a:p>
            <a:endParaRPr lang="pl-PL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smtClean="0"/>
              <a:t>Monitorowane jest zużycie środków do dezynfekcji rąk jest w 38 szpitalach (82,6%), jak i  sale zabiegowe są dezynfekowane po każdym zabiegu w 38 szpitalach (82,6%).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smtClean="0"/>
              <a:t>Odbywają się regularne spotkania z personelem w 25 szpitalach (54,4%).</a:t>
            </a:r>
          </a:p>
        </p:txBody>
      </p:sp>
    </p:spTree>
    <p:extLst>
      <p:ext uri="{BB962C8B-B14F-4D97-AF65-F5344CB8AC3E}">
        <p14:creationId xmlns:p14="http://schemas.microsoft.com/office/powerpoint/2010/main" val="39798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l-PL" sz="1200">
                <a:solidFill>
                  <a:schemeClr val="bg1"/>
                </a:solidFill>
                <a:latin typeface="Arial" charset="0"/>
              </a:rPr>
              <a:t>www.hcv.pzh.gov.pl</a:t>
            </a:r>
          </a:p>
        </p:txBody>
      </p:sp>
      <p:pic>
        <p:nvPicPr>
          <p:cNvPr id="5124" name="Obraz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41710"/>
            <a:ext cx="1155700" cy="82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257175" y="3400425"/>
            <a:ext cx="845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endParaRPr lang="pl-PL" sz="3200"/>
          </a:p>
        </p:txBody>
      </p:sp>
      <p:sp>
        <p:nvSpPr>
          <p:cNvPr id="5127" name="Prostokąt 8"/>
          <p:cNvSpPr>
            <a:spLocks noChangeArrowheads="1"/>
          </p:cNvSpPr>
          <p:nvPr/>
        </p:nvSpPr>
        <p:spPr bwMode="auto">
          <a:xfrm>
            <a:off x="619125" y="1647825"/>
            <a:ext cx="7305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endParaRPr lang="pl-PL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8" name="Tytuł 12"/>
          <p:cNvSpPr>
            <a:spLocks noGrp="1"/>
          </p:cNvSpPr>
          <p:nvPr>
            <p:ph type="title"/>
          </p:nvPr>
        </p:nvSpPr>
        <p:spPr>
          <a:xfrm>
            <a:off x="371475" y="1038225"/>
            <a:ext cx="7829550" cy="931863"/>
          </a:xfrm>
        </p:spPr>
        <p:txBody>
          <a:bodyPr/>
          <a:lstStyle/>
          <a:p>
            <a:pPr algn="l"/>
            <a:r>
              <a:rPr lang="pl-PL" sz="2400" b="1" dirty="0" smtClean="0">
                <a:solidFill>
                  <a:srgbClr val="C00000"/>
                </a:solidFill>
                <a:latin typeface="Trebuchet MS" pitchFamily="34" charset="0"/>
              </a:rPr>
              <a:t>Badania środowiskowe 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 smtClean="0"/>
          </a:p>
        </p:txBody>
      </p:sp>
      <p:sp>
        <p:nvSpPr>
          <p:cNvPr id="5129" name="Symbol zastępczy zawartości 13"/>
          <p:cNvSpPr>
            <a:spLocks noGrp="1"/>
          </p:cNvSpPr>
          <p:nvPr>
            <p:ph idx="1"/>
          </p:nvPr>
        </p:nvSpPr>
        <p:spPr>
          <a:xfrm>
            <a:off x="257175" y="1504156"/>
            <a:ext cx="8229600" cy="4072396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l-PL" sz="2000" dirty="0" smtClean="0"/>
              <a:t> </a:t>
            </a:r>
            <a:r>
              <a:rPr lang="pl-PL" sz="1800" dirty="0" smtClean="0"/>
              <a:t>PREZENTACJA WYNIKÓW BADAŃ (Przykładowe – cząstkowe) – </a:t>
            </a:r>
          </a:p>
          <a:p>
            <a:pPr algn="ctr">
              <a:buFont typeface="Arial" charset="0"/>
              <a:buNone/>
            </a:pPr>
            <a:r>
              <a:rPr lang="pl-PL" sz="1800" b="1" dirty="0" smtClean="0"/>
              <a:t>Lecznictwo otwarte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Igły po wykonaniu iniekcji wrzucane do specjalnego sztywnego pojemnika </a:t>
            </a:r>
            <a:r>
              <a:rPr lang="pl-PL" sz="2000" dirty="0" smtClean="0"/>
              <a:t>– </a:t>
            </a:r>
            <a:r>
              <a:rPr lang="pl-PL" sz="2000" dirty="0"/>
              <a:t>90,1%,  </a:t>
            </a:r>
          </a:p>
          <a:p>
            <a:r>
              <a:rPr lang="pl-PL" sz="2000" dirty="0" smtClean="0"/>
              <a:t>5 odpowiedzi </a:t>
            </a:r>
            <a:r>
              <a:rPr lang="pl-PL" sz="2000" dirty="0"/>
              <a:t>że są wrzucane do odpadów ogólnych – 0,9% i </a:t>
            </a:r>
            <a:r>
              <a:rPr lang="pl-PL" sz="2000" dirty="0" smtClean="0"/>
              <a:t>5 do </a:t>
            </a:r>
            <a:r>
              <a:rPr lang="pl-PL" sz="2000" dirty="0"/>
              <a:t>czerwonego worka – 0,9%.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 smtClean="0"/>
              <a:t>Sól </a:t>
            </a:r>
            <a:r>
              <a:rPr lang="pl-PL" sz="2000" dirty="0"/>
              <a:t>fizjologiczna nabierana z jednorazowych małych ampułek, które są wyrzucane  po nabraniu </a:t>
            </a:r>
            <a:r>
              <a:rPr lang="pl-PL" sz="2000" dirty="0" smtClean="0"/>
              <a:t>– 416 – </a:t>
            </a:r>
            <a:r>
              <a:rPr lang="pl-PL" sz="2000" dirty="0"/>
              <a:t>83% odpowiedzi </a:t>
            </a:r>
            <a:r>
              <a:rPr lang="pl-PL" sz="2000" dirty="0" smtClean="0"/>
              <a:t>5 odpowiedzi </a:t>
            </a:r>
            <a:r>
              <a:rPr lang="pl-PL" sz="2000" dirty="0"/>
              <a:t>(1%) – „nabieram z butelek 250 ml i większych, których używam danego dnia do wielu pacjentów”.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 smtClean="0"/>
              <a:t>Podczas </a:t>
            </a:r>
            <a:r>
              <a:rPr lang="pl-PL" sz="2000" dirty="0"/>
              <a:t>wykonywania szczepień  używam wyłącznie szczepionek jednodawkowych – 318 odpowiedzi -65,8%. Szczepionkę nabieram z opakowania wielodawkowego – 54 – 11,2</a:t>
            </a:r>
            <a:r>
              <a:rPr lang="pl-PL" sz="2000" dirty="0" smtClean="0"/>
              <a:t>%.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 smtClean="0"/>
              <a:t>Przed </a:t>
            </a:r>
            <a:r>
              <a:rPr lang="pl-PL" sz="2000" dirty="0"/>
              <a:t>i po kontakcie z pacjentem dezynfekuje ręce 412 – 78,8% badanych </a:t>
            </a:r>
          </a:p>
          <a:p>
            <a:pPr algn="ctr">
              <a:buFont typeface="Arial" charset="0"/>
              <a:buNone/>
            </a:pPr>
            <a:endParaRPr lang="pl-PL" sz="1800" dirty="0" smtClean="0">
              <a:latin typeface="Trebuchet MS" pitchFamily="34" charset="0"/>
            </a:endParaRPr>
          </a:p>
          <a:p>
            <a:pPr>
              <a:buFont typeface="Arial" charset="0"/>
              <a:buNone/>
            </a:pPr>
            <a:endParaRPr lang="pl-PL" sz="1400" dirty="0" smtClean="0">
              <a:latin typeface="Trebuchet MS" pitchFamily="34" charset="0"/>
            </a:endParaRPr>
          </a:p>
          <a:p>
            <a:pPr>
              <a:buFont typeface="Arial" charset="0"/>
              <a:buNone/>
            </a:pPr>
            <a:endParaRPr lang="pl-PL" sz="1400" dirty="0" smtClean="0">
              <a:latin typeface="Trebuchet MS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5" y="128747"/>
            <a:ext cx="818345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pl-PL" sz="2800" b="1" dirty="0" smtClean="0">
                <a:solidFill>
                  <a:srgbClr val="C00000"/>
                </a:solidFill>
                <a:latin typeface="Trebuchet MS" pitchFamily="34" charset="0"/>
              </a:rPr>
              <a:t>Materiały powstałe w ramach Projektu 4</a:t>
            </a:r>
          </a:p>
          <a:p>
            <a:pPr>
              <a:buFont typeface="Arial" charset="0"/>
              <a:buNone/>
            </a:pPr>
            <a:endParaRPr lang="pl-PL" sz="1200" b="1" dirty="0" smtClean="0">
              <a:solidFill>
                <a:srgbClr val="C00000"/>
              </a:solidFill>
              <a:latin typeface="Trebuchet MS" pitchFamily="34" charset="0"/>
            </a:endParaRPr>
          </a:p>
          <a:p>
            <a:r>
              <a:rPr lang="pl-PL" sz="1800" dirty="0" smtClean="0">
                <a:latin typeface="Trebuchet MS" pitchFamily="34" charset="0"/>
              </a:rPr>
              <a:t>Broszura </a:t>
            </a:r>
            <a:r>
              <a:rPr lang="pl-PL" sz="1800" dirty="0" err="1" smtClean="0">
                <a:latin typeface="Trebuchet MS" pitchFamily="34" charset="0"/>
              </a:rPr>
              <a:t>informacyjo</a:t>
            </a:r>
            <a:r>
              <a:rPr lang="pl-PL" sz="1800" dirty="0" smtClean="0">
                <a:latin typeface="Trebuchet MS" pitchFamily="34" charset="0"/>
              </a:rPr>
              <a:t> – edukacyjna o wirusie HCV – 6000 sztuk</a:t>
            </a:r>
          </a:p>
          <a:p>
            <a:pPr marL="0" indent="0">
              <a:buNone/>
            </a:pPr>
            <a:endParaRPr lang="pl-PL" sz="1800" dirty="0" smtClean="0">
              <a:latin typeface="Trebuchet MS" pitchFamily="34" charset="0"/>
            </a:endParaRPr>
          </a:p>
          <a:p>
            <a:pPr>
              <a:buFont typeface="Arial" charset="0"/>
              <a:buNone/>
            </a:pPr>
            <a:r>
              <a:rPr lang="pl-PL" sz="1800" dirty="0">
                <a:latin typeface="Trebuchet MS" pitchFamily="34" charset="0"/>
              </a:rPr>
              <a:t>	</a:t>
            </a:r>
          </a:p>
          <a:p>
            <a:r>
              <a:rPr lang="pl-PL" sz="1800" dirty="0" smtClean="0">
                <a:latin typeface="Trebuchet MS" pitchFamily="34" charset="0"/>
              </a:rPr>
              <a:t>Film edukacyjny</a:t>
            </a:r>
          </a:p>
          <a:p>
            <a:endParaRPr lang="pl-PL" sz="1800" dirty="0">
              <a:latin typeface="Trebuchet MS" pitchFamily="34" charset="0"/>
            </a:endParaRPr>
          </a:p>
          <a:p>
            <a:endParaRPr lang="pl-PL" sz="1800" dirty="0" smtClean="0">
              <a:latin typeface="Trebuchet MS" pitchFamily="34" charset="0"/>
            </a:endParaRPr>
          </a:p>
          <a:p>
            <a:endParaRPr lang="pl-PL" sz="1800" dirty="0">
              <a:latin typeface="Trebuchet MS" pitchFamily="34" charset="0"/>
            </a:endParaRPr>
          </a:p>
          <a:p>
            <a:r>
              <a:rPr lang="pl-PL" sz="1800" dirty="0" smtClean="0">
                <a:latin typeface="Trebuchet MS" pitchFamily="34" charset="0"/>
              </a:rPr>
              <a:t>Broszura promująca działania edukacyjne </a:t>
            </a:r>
          </a:p>
          <a:p>
            <a:pPr marL="0" indent="0">
              <a:buNone/>
            </a:pPr>
            <a:r>
              <a:rPr lang="pl-PL" sz="1800" dirty="0" smtClean="0">
                <a:latin typeface="Trebuchet MS" pitchFamily="34" charset="0"/>
              </a:rPr>
              <a:t>w projekcie 4 pt. „Jak chronić siebie i pacjentów przed</a:t>
            </a:r>
          </a:p>
          <a:p>
            <a:pPr marL="0" indent="0">
              <a:buNone/>
            </a:pPr>
            <a:r>
              <a:rPr lang="pl-PL" sz="1800" dirty="0">
                <a:latin typeface="Trebuchet MS" pitchFamily="34" charset="0"/>
              </a:rPr>
              <a:t>z</a:t>
            </a:r>
            <a:r>
              <a:rPr lang="pl-PL" sz="1800" dirty="0" smtClean="0">
                <a:latin typeface="Trebuchet MS" pitchFamily="34" charset="0"/>
              </a:rPr>
              <a:t>akażeniem HCV - 200 szt.</a:t>
            </a:r>
            <a:endParaRPr lang="pl-PL" sz="1800" dirty="0">
              <a:latin typeface="Trebuchet MS" pitchFamily="34" charset="0"/>
            </a:endParaRPr>
          </a:p>
          <a:p>
            <a:pPr>
              <a:buFont typeface="Arial" charset="0"/>
              <a:buNone/>
            </a:pPr>
            <a:endParaRPr lang="pl-PL" sz="1800" b="1" dirty="0" smtClean="0">
              <a:latin typeface="Trebuchet MS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Trebuchet MS" pitchFamily="34" charset="0"/>
              </a:rPr>
              <a:t> </a:t>
            </a:r>
            <a:r>
              <a:rPr lang="pl-PL" sz="1800" dirty="0" smtClean="0">
                <a:latin typeface="Trebuchet MS" pitchFamily="34" charset="0"/>
              </a:rPr>
              <a:t>     </a:t>
            </a:r>
          </a:p>
          <a:p>
            <a:endParaRPr lang="pl-PL" sz="1800" dirty="0" smtClean="0">
              <a:latin typeface="Trebuchet MS" pitchFamily="34" charset="0"/>
            </a:endParaRPr>
          </a:p>
        </p:txBody>
      </p:sp>
      <p:pic>
        <p:nvPicPr>
          <p:cNvPr id="9219" name="Obraz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400050"/>
            <a:ext cx="300513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0151" y="226218"/>
            <a:ext cx="1117172" cy="79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Obraz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694" y="2782768"/>
            <a:ext cx="2438611" cy="12924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992" y="3113088"/>
            <a:ext cx="2122342" cy="30003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27" y="205740"/>
            <a:ext cx="818345" cy="38862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74663" y="6488668"/>
            <a:ext cx="21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dirty="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</p:spTree>
    <p:extLst>
      <p:ext uri="{BB962C8B-B14F-4D97-AF65-F5344CB8AC3E}">
        <p14:creationId xmlns:p14="http://schemas.microsoft.com/office/powerpoint/2010/main" val="42276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</a:rPr>
              <a:t>Film</a:t>
            </a:r>
          </a:p>
          <a:p>
            <a:pPr>
              <a:buFont typeface="Arial" charset="0"/>
              <a:buNone/>
            </a:pPr>
            <a:r>
              <a:rPr lang="pl-PL" sz="1800" dirty="0">
                <a:latin typeface="Trebuchet MS" pitchFamily="34" charset="0"/>
              </a:rPr>
              <a:t>	</a:t>
            </a:r>
          </a:p>
          <a:p>
            <a:pPr>
              <a:buFont typeface="Arial" charset="0"/>
              <a:buNone/>
            </a:pPr>
            <a:endParaRPr lang="pl-PL" sz="1800" b="1" dirty="0">
              <a:solidFill>
                <a:srgbClr val="C00000"/>
              </a:solidFill>
              <a:latin typeface="Trebuchet MS" pitchFamily="34" charset="0"/>
            </a:endParaRPr>
          </a:p>
          <a:p>
            <a:pPr>
              <a:buFont typeface="Arial" charset="0"/>
              <a:buNone/>
            </a:pPr>
            <a:endParaRPr lang="pl-PL" sz="1800" b="1" dirty="0" smtClean="0">
              <a:latin typeface="Trebuchet MS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Trebuchet MS" pitchFamily="34" charset="0"/>
              </a:rPr>
              <a:t> </a:t>
            </a:r>
            <a:r>
              <a:rPr lang="pl-PL" sz="1800" dirty="0" smtClean="0">
                <a:latin typeface="Trebuchet MS" pitchFamily="34" charset="0"/>
              </a:rPr>
              <a:t>     </a:t>
            </a:r>
          </a:p>
        </p:txBody>
      </p:sp>
      <p:pic>
        <p:nvPicPr>
          <p:cNvPr id="9219" name="Obraz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5" y="400050"/>
            <a:ext cx="300513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3475" y="51594"/>
            <a:ext cx="981857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Obraz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317625"/>
            <a:ext cx="5286375" cy="35242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950"/>
            <a:ext cx="4219575" cy="2813050"/>
          </a:xfrm>
          <a:prstGeom prst="rect">
            <a:avLst/>
          </a:prstGeom>
        </p:spPr>
      </p:pic>
      <p:sp>
        <p:nvSpPr>
          <p:cNvPr id="8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Arial" charset="0"/>
              </a:rPr>
              <a:t>www.hcv.pzh.gov.pl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27" y="205740"/>
            <a:ext cx="818345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2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l-PL" sz="1200">
                <a:solidFill>
                  <a:schemeClr val="bg1"/>
                </a:solidFill>
                <a:latin typeface="Arial" charset="0"/>
              </a:rPr>
              <a:t>www.hcv.pzh.gov.pl</a:t>
            </a:r>
          </a:p>
        </p:txBody>
      </p:sp>
      <p:pic>
        <p:nvPicPr>
          <p:cNvPr id="5124" name="Obraz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" y="400050"/>
            <a:ext cx="23583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257175" y="3400425"/>
            <a:ext cx="845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endParaRPr lang="pl-PL" sz="3200"/>
          </a:p>
        </p:txBody>
      </p:sp>
      <p:sp>
        <p:nvSpPr>
          <p:cNvPr id="5127" name="Prostokąt 8"/>
          <p:cNvSpPr>
            <a:spLocks noChangeArrowheads="1"/>
          </p:cNvSpPr>
          <p:nvPr/>
        </p:nvSpPr>
        <p:spPr bwMode="auto">
          <a:xfrm>
            <a:off x="619125" y="1647825"/>
            <a:ext cx="7305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indent="0">
              <a:buNone/>
            </a:pPr>
            <a:endParaRPr lang="pl-PL" dirty="0">
              <a:latin typeface="Trebuchet MS" pitchFamily="34" charset="0"/>
            </a:endParaRPr>
          </a:p>
        </p:txBody>
      </p:sp>
      <p:sp>
        <p:nvSpPr>
          <p:cNvPr id="5129" name="Symbol zastępczy zawartości 13"/>
          <p:cNvSpPr>
            <a:spLocks noGrp="1"/>
          </p:cNvSpPr>
          <p:nvPr>
            <p:ph idx="1"/>
          </p:nvPr>
        </p:nvSpPr>
        <p:spPr>
          <a:xfrm>
            <a:off x="499268" y="1789112"/>
            <a:ext cx="7974013" cy="34194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pl-PL" sz="1400" dirty="0" smtClean="0">
                <a:latin typeface="Trebuchet MS" pitchFamily="34" charset="0"/>
              </a:rPr>
              <a:t>1.   </a:t>
            </a:r>
            <a:r>
              <a:rPr lang="pl-PL" sz="1600" dirty="0" smtClean="0">
                <a:latin typeface="Trebuchet MS" pitchFamily="34" charset="0"/>
              </a:rPr>
              <a:t>Zrealizowano animowany film edukacyjny skierowany do </a:t>
            </a:r>
            <a:r>
              <a:rPr lang="pl-PL" sz="1600" dirty="0">
                <a:latin typeface="Trebuchet MS" pitchFamily="34" charset="0"/>
              </a:rPr>
              <a:t>lekarzy dentystów i pomocy dentystycznych, na temat przestrzegania procedur medycznych w miejscu </a:t>
            </a:r>
            <a:r>
              <a:rPr lang="pl-PL" sz="1600" dirty="0" smtClean="0">
                <a:latin typeface="Trebuchet MS" pitchFamily="34" charset="0"/>
              </a:rPr>
              <a:t>pracy.</a:t>
            </a:r>
          </a:p>
          <a:p>
            <a:pPr>
              <a:buFont typeface="Arial" charset="0"/>
              <a:buNone/>
            </a:pPr>
            <a:endParaRPr lang="pl-PL" sz="1600" dirty="0" smtClean="0">
              <a:latin typeface="Trebuchet MS" pitchFamily="34" charset="0"/>
            </a:endParaRPr>
          </a:p>
          <a:p>
            <a:pPr marL="0" indent="0">
              <a:buNone/>
            </a:pPr>
            <a:r>
              <a:rPr lang="pl-PL" sz="1600" dirty="0" smtClean="0">
                <a:latin typeface="Trebuchet MS" pitchFamily="34" charset="0"/>
              </a:rPr>
              <a:t>Film porusza zagadnienia podstawowych zasad profilaktyki w gabinecie stomatologicznym.</a:t>
            </a:r>
          </a:p>
          <a:p>
            <a:pPr marL="0" indent="0">
              <a:buNone/>
            </a:pPr>
            <a:endParaRPr lang="pl-PL" sz="1600" dirty="0" smtClean="0">
              <a:latin typeface="Trebuchet MS" pitchFamily="34" charset="0"/>
            </a:endParaRPr>
          </a:p>
          <a:p>
            <a:pPr marL="0" indent="0">
              <a:buNone/>
            </a:pPr>
            <a:r>
              <a:rPr lang="pl-PL" sz="1600" dirty="0" smtClean="0">
                <a:latin typeface="Trebuchet MS" pitchFamily="34" charset="0"/>
              </a:rPr>
              <a:t>Forma i problematyka wybrane w oparciu o wyniki badań środowiskowych i obserwacje ze szkoleń dla stomatologów prowadzone w ramach projektu.</a:t>
            </a:r>
          </a:p>
          <a:p>
            <a:pPr marL="0" indent="0">
              <a:buNone/>
            </a:pPr>
            <a:endParaRPr lang="pl-PL" sz="1400" dirty="0" smtClean="0">
              <a:latin typeface="Trebuchet MS" pitchFamily="34" charset="0"/>
            </a:endParaRPr>
          </a:p>
          <a:p>
            <a:pPr marL="0" indent="0">
              <a:buNone/>
            </a:pPr>
            <a:r>
              <a:rPr lang="pl-PL" sz="1400" dirty="0" smtClean="0">
                <a:latin typeface="Trebuchet MS" pitchFamily="34" charset="0"/>
              </a:rPr>
              <a:t>Docelowy odbiorca:</a:t>
            </a:r>
          </a:p>
          <a:p>
            <a:pPr>
              <a:buAutoNum type="arabicPeriod"/>
            </a:pPr>
            <a:r>
              <a:rPr lang="pl-PL" sz="1400" dirty="0" smtClean="0">
                <a:latin typeface="Trebuchet MS" pitchFamily="34" charset="0"/>
              </a:rPr>
              <a:t>Lekarze stomatologii</a:t>
            </a:r>
          </a:p>
          <a:p>
            <a:pPr>
              <a:buAutoNum type="arabicPeriod"/>
            </a:pPr>
            <a:r>
              <a:rPr lang="pl-PL" sz="1400" dirty="0" smtClean="0">
                <a:latin typeface="Trebuchet MS" pitchFamily="34" charset="0"/>
              </a:rPr>
              <a:t>Pomoce stomatologiczne</a:t>
            </a:r>
          </a:p>
          <a:p>
            <a:pPr>
              <a:buAutoNum type="arabicPeriod"/>
            </a:pPr>
            <a:r>
              <a:rPr lang="pl-PL" sz="1400" dirty="0" smtClean="0">
                <a:latin typeface="Trebuchet MS" pitchFamily="34" charset="0"/>
              </a:rPr>
              <a:t>Studenci ostatniego roku stomatologii uniwersytetów medycznych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874157"/>
            <a:ext cx="8229600" cy="1143000"/>
          </a:xfrm>
        </p:spPr>
        <p:txBody>
          <a:bodyPr/>
          <a:lstStyle/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/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smtClean="0">
                <a:solidFill>
                  <a:srgbClr val="FF0000"/>
                </a:solidFill>
              </a:rPr>
              <a:t>       EDUKACYJNY FILM ANIMOWANY</a:t>
            </a:r>
            <a:endParaRPr lang="pl-P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l-PL" sz="1200">
                <a:solidFill>
                  <a:schemeClr val="bg1"/>
                </a:solidFill>
                <a:latin typeface="Arial" charset="0"/>
              </a:rPr>
              <a:t>www.hcv.pzh.gov.pl</a:t>
            </a:r>
          </a:p>
        </p:txBody>
      </p:sp>
      <p:pic>
        <p:nvPicPr>
          <p:cNvPr id="6148" name="Obraz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" y="400050"/>
            <a:ext cx="215022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5425" y="684213"/>
            <a:ext cx="1362075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57175" y="3400425"/>
            <a:ext cx="845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endParaRPr lang="pl-PL" sz="3200"/>
          </a:p>
        </p:txBody>
      </p:sp>
      <p:sp>
        <p:nvSpPr>
          <p:cNvPr id="6151" name="Prostokąt 8"/>
          <p:cNvSpPr>
            <a:spLocks noChangeArrowheads="1"/>
          </p:cNvSpPr>
          <p:nvPr/>
        </p:nvSpPr>
        <p:spPr bwMode="auto">
          <a:xfrm>
            <a:off x="619125" y="1647825"/>
            <a:ext cx="7305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endParaRPr lang="pl-PL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ytuł 10"/>
          <p:cNvSpPr>
            <a:spLocks noGrp="1"/>
          </p:cNvSpPr>
          <p:nvPr>
            <p:ph type="title"/>
          </p:nvPr>
        </p:nvSpPr>
        <p:spPr>
          <a:xfrm>
            <a:off x="0" y="1035051"/>
            <a:ext cx="6353175" cy="982662"/>
          </a:xfrm>
        </p:spPr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  <a:latin typeface="Trebuchet MS" pitchFamily="34" charset="0"/>
                <a:cs typeface="Times New Roman" pitchFamily="18" charset="0"/>
              </a:rPr>
              <a:t/>
            </a:r>
            <a:br>
              <a:rPr lang="pl-PL" b="1" dirty="0" smtClean="0">
                <a:solidFill>
                  <a:srgbClr val="C00000"/>
                </a:solidFill>
                <a:latin typeface="Trebuchet MS" pitchFamily="34" charset="0"/>
                <a:cs typeface="Times New Roman" pitchFamily="18" charset="0"/>
              </a:rPr>
            </a:br>
            <a:endParaRPr lang="pl-PL" dirty="0" smtClean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5400000">
            <a:off x="2251000" y="476132"/>
            <a:ext cx="3991123" cy="689895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004998" y="1431335"/>
            <a:ext cx="4036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EDUKACYJNY FILM ANIMOWANY cd</a:t>
            </a:r>
            <a:r>
              <a:rPr lang="pl-PL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pole tekstowe 2"/>
          <p:cNvSpPr txBox="1">
            <a:spLocks noChangeArrowheads="1"/>
          </p:cNvSpPr>
          <p:nvPr/>
        </p:nvSpPr>
        <p:spPr bwMode="auto">
          <a:xfrm>
            <a:off x="0" y="1502569"/>
            <a:ext cx="792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n-US" sz="2400">
              <a:latin typeface="Trebuchet MS" pitchFamily="34" charset="0"/>
            </a:endParaRPr>
          </a:p>
        </p:txBody>
      </p:sp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93" y="55630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sp>
        <p:nvSpPr>
          <p:cNvPr id="83" name="Tytuł 4"/>
          <p:cNvSpPr>
            <a:spLocks noGrp="1"/>
          </p:cNvSpPr>
          <p:nvPr>
            <p:ph type="ctrTitle"/>
          </p:nvPr>
        </p:nvSpPr>
        <p:spPr>
          <a:xfrm>
            <a:off x="1279738" y="1163048"/>
            <a:ext cx="7195925" cy="832887"/>
          </a:xfrm>
        </p:spPr>
        <p:txBody>
          <a:bodyPr/>
          <a:lstStyle/>
          <a:p>
            <a:pPr algn="l"/>
            <a:r>
              <a:rPr lang="pl-PL" sz="3200" b="1" dirty="0" smtClean="0">
                <a:solidFill>
                  <a:srgbClr val="FF0000"/>
                </a:solidFill>
                <a:latin typeface="Trebuchet MS" pitchFamily="34" charset="0"/>
              </a:rPr>
              <a:t>Projekt 5 </a:t>
            </a:r>
            <a:r>
              <a:rPr lang="pl-PL" sz="1800" b="1" dirty="0" smtClean="0">
                <a:solidFill>
                  <a:srgbClr val="FF0000"/>
                </a:solidFill>
                <a:latin typeface="Trebuchet MS" pitchFamily="34" charset="0"/>
              </a:rPr>
              <a:t/>
            </a:r>
            <a:br>
              <a:rPr lang="pl-PL" sz="1800" b="1" dirty="0" smtClean="0">
                <a:solidFill>
                  <a:srgbClr val="FF0000"/>
                </a:solidFill>
                <a:latin typeface="Trebuchet MS" pitchFamily="34" charset="0"/>
              </a:rPr>
            </a:br>
            <a:r>
              <a:rPr lang="pl-PL" sz="1600" dirty="0" smtClean="0">
                <a:solidFill>
                  <a:srgbClr val="FF0000"/>
                </a:solidFill>
                <a:latin typeface="Trebuchet MS" pitchFamily="34" charset="0"/>
              </a:rPr>
              <a:t>„</a:t>
            </a:r>
            <a:r>
              <a:rPr lang="pl-PL" sz="1600" dirty="0">
                <a:solidFill>
                  <a:srgbClr val="FF0000"/>
                </a:solidFill>
                <a:latin typeface="Trebuchet MS" pitchFamily="34" charset="0"/>
              </a:rPr>
              <a:t>Edukacja pracowników wybranych zawodów zwiększonego ryzyka transmisji zakażeń krwiopochodnych  i ogółu społeczeństwa w zakresie prewencji (HCV, HBV, HIV)”</a:t>
            </a:r>
          </a:p>
        </p:txBody>
      </p:sp>
      <p:sp>
        <p:nvSpPr>
          <p:cNvPr id="58" name="Prostokąt 57"/>
          <p:cNvSpPr/>
          <p:nvPr/>
        </p:nvSpPr>
        <p:spPr>
          <a:xfrm>
            <a:off x="643500" y="3650099"/>
            <a:ext cx="76842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latin typeface="Trebuchet MS" panose="020B0603020202020204" pitchFamily="34" charset="0"/>
              </a:rPr>
              <a:t>Początek: 02.04.2012</a:t>
            </a:r>
          </a:p>
          <a:p>
            <a:endParaRPr lang="pl-PL" sz="1400" b="1" dirty="0" smtClean="0">
              <a:latin typeface="Trebuchet MS" panose="020B0603020202020204" pitchFamily="34" charset="0"/>
            </a:endParaRPr>
          </a:p>
          <a:p>
            <a:r>
              <a:rPr lang="pl-PL" sz="1600" dirty="0" smtClean="0">
                <a:latin typeface="Trebuchet MS" panose="020B0603020202020204" pitchFamily="34" charset="0"/>
              </a:rPr>
              <a:t>Szkolenia dla: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Trebuchet MS" panose="020B0603020202020204" pitchFamily="34" charset="0"/>
              </a:rPr>
              <a:t>pracowników sektora </a:t>
            </a:r>
            <a:r>
              <a:rPr lang="pl-PL" sz="1600" b="1" dirty="0">
                <a:latin typeface="Trebuchet MS" panose="020B0603020202020204" pitchFamily="34" charset="0"/>
              </a:rPr>
              <a:t>ochrony zdrowia </a:t>
            </a:r>
            <a:r>
              <a:rPr lang="pl-PL" sz="1600" dirty="0" smtClean="0">
                <a:latin typeface="Trebuchet MS" panose="020B0603020202020204" pitchFamily="34" charset="0"/>
              </a:rPr>
              <a:t>(22 szkolenia; </a:t>
            </a:r>
            <a:r>
              <a:rPr lang="pl-PL" sz="1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880</a:t>
            </a:r>
            <a:r>
              <a:rPr lang="pl-PL" sz="16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pl-PL" sz="1600" dirty="0" smtClean="0">
                <a:latin typeface="Trebuchet MS" panose="020B0603020202020204" pitchFamily="34" charset="0"/>
              </a:rPr>
              <a:t>osób </a:t>
            </a:r>
            <a:r>
              <a:rPr lang="pl-PL" sz="1600" dirty="0">
                <a:latin typeface="Trebuchet MS" panose="020B0603020202020204" pitchFamily="34" charset="0"/>
              </a:rPr>
              <a:t>z terenu 11 województw </a:t>
            </a:r>
            <a:r>
              <a:rPr lang="pl-PL" sz="1600" dirty="0" smtClean="0">
                <a:latin typeface="Trebuchet MS" panose="020B0603020202020204" pitchFamily="34" charset="0"/>
              </a:rPr>
              <a:t>kraju)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Trebuchet MS" panose="020B0603020202020204" pitchFamily="34" charset="0"/>
              </a:rPr>
              <a:t>pracowników usług kosmetycznych </a:t>
            </a:r>
            <a:r>
              <a:rPr lang="pl-PL" sz="1600" dirty="0" smtClean="0">
                <a:latin typeface="Trebuchet MS" panose="020B0603020202020204" pitchFamily="34" charset="0"/>
              </a:rPr>
              <a:t>np</a:t>
            </a:r>
            <a:r>
              <a:rPr lang="pl-PL" sz="1600" dirty="0">
                <a:latin typeface="Trebuchet MS" panose="020B0603020202020204" pitchFamily="34" charset="0"/>
              </a:rPr>
              <a:t>. studiów tatuażu, salonów </a:t>
            </a:r>
            <a:r>
              <a:rPr lang="pl-PL" sz="1600" dirty="0" smtClean="0">
                <a:latin typeface="Trebuchet MS" panose="020B0603020202020204" pitchFamily="34" charset="0"/>
              </a:rPr>
              <a:t>kosmetycznych itp. (55 szkoleń; </a:t>
            </a:r>
            <a:r>
              <a:rPr lang="pl-PL" sz="1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3300</a:t>
            </a:r>
            <a:r>
              <a:rPr lang="pl-PL" sz="1600" dirty="0" smtClean="0">
                <a:latin typeface="Trebuchet MS" panose="020B0603020202020204" pitchFamily="34" charset="0"/>
              </a:rPr>
              <a:t> </a:t>
            </a:r>
            <a:r>
              <a:rPr lang="pl-PL" sz="1600" dirty="0">
                <a:latin typeface="Trebuchet MS" panose="020B0603020202020204" pitchFamily="34" charset="0"/>
              </a:rPr>
              <a:t>osób z terenu 11 województw kraju</a:t>
            </a:r>
            <a:r>
              <a:rPr lang="pl-PL" sz="1600" dirty="0" smtClean="0">
                <a:latin typeface="Trebuchet MS" panose="020B0603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b="1" dirty="0" smtClean="0">
              <a:latin typeface="Trebuchet MS" panose="020B0603020202020204" pitchFamily="34" charset="0"/>
            </a:endParaRPr>
          </a:p>
          <a:p>
            <a:r>
              <a:rPr lang="pl-PL" sz="1600" dirty="0">
                <a:latin typeface="Trebuchet MS" panose="020B0603020202020204" pitchFamily="34" charset="0"/>
              </a:rPr>
              <a:t>Przeciwdziałanie stygmatyzacji społecznej osób zakażonych wirusem HCV</a:t>
            </a:r>
            <a:endParaRPr lang="pl-PL" sz="1600" b="1" dirty="0">
              <a:latin typeface="Trebuchet MS" panose="020B0603020202020204" pitchFamily="34" charset="0"/>
            </a:endParaRPr>
          </a:p>
        </p:txBody>
      </p:sp>
      <p:pic>
        <p:nvPicPr>
          <p:cNvPr id="71" name="Obraz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9" y="983645"/>
            <a:ext cx="6334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Obraz 6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41" y="1731169"/>
            <a:ext cx="5730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43500" y="2575908"/>
            <a:ext cx="7735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Trebuchet MS" panose="020B0603020202020204" pitchFamily="34" charset="0"/>
              </a:rPr>
              <a:t>Cel:</a:t>
            </a:r>
          </a:p>
          <a:p>
            <a:r>
              <a:rPr lang="pl-PL" sz="1400" dirty="0">
                <a:latin typeface="Trebuchet MS" panose="020B0603020202020204" pitchFamily="34" charset="0"/>
              </a:rPr>
              <a:t>Poprawa efektywności zapobiegania zakażeniom oraz przeciwdziałanie szerzeniu się zakażeń krwiopochodnych poprzez doskonalenie wiedzy na temat epidemiologii i kliniki zakażeń oraz umiejętności prewencji tych zakażeń</a:t>
            </a:r>
          </a:p>
        </p:txBody>
      </p:sp>
    </p:spTree>
    <p:extLst>
      <p:ext uri="{BB962C8B-B14F-4D97-AF65-F5344CB8AC3E}">
        <p14:creationId xmlns:p14="http://schemas.microsoft.com/office/powerpoint/2010/main" val="36561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6148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47" y="539751"/>
            <a:ext cx="136207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ytuł 4"/>
          <p:cNvSpPr txBox="1">
            <a:spLocks/>
          </p:cNvSpPr>
          <p:nvPr/>
        </p:nvSpPr>
        <p:spPr bwMode="auto">
          <a:xfrm>
            <a:off x="196850" y="984250"/>
            <a:ext cx="62293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200" dirty="0" smtClean="0">
                <a:solidFill>
                  <a:srgbClr val="FF0000"/>
                </a:solidFill>
                <a:latin typeface="Trebuchet MS" pitchFamily="34" charset="0"/>
              </a:rPr>
              <a:t>Szkolenia Projekt 5 </a:t>
            </a:r>
            <a:r>
              <a:rPr lang="pl-PL" altLang="pl-PL" sz="2200" dirty="0">
                <a:solidFill>
                  <a:srgbClr val="FF0000"/>
                </a:solidFill>
                <a:latin typeface="Trebuchet MS" pitchFamily="34" charset="0"/>
              </a:rPr>
              <a:t/>
            </a:r>
            <a:br>
              <a:rPr lang="pl-PL" altLang="pl-PL" sz="2200" dirty="0">
                <a:solidFill>
                  <a:srgbClr val="FF0000"/>
                </a:solidFill>
                <a:latin typeface="Trebuchet MS" pitchFamily="34" charset="0"/>
              </a:rPr>
            </a:br>
            <a:endParaRPr lang="pl-PL" altLang="pl-PL" sz="22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6152" name="Picture 9" descr="Mapa Pols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760" y="1303338"/>
            <a:ext cx="57610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ytuł 4"/>
          <p:cNvSpPr txBox="1">
            <a:spLocks/>
          </p:cNvSpPr>
          <p:nvPr/>
        </p:nvSpPr>
        <p:spPr bwMode="auto">
          <a:xfrm>
            <a:off x="2531960" y="4198938"/>
            <a:ext cx="10477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Dolnośląskie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154" name="Tytuł 4"/>
          <p:cNvSpPr txBox="1">
            <a:spLocks/>
          </p:cNvSpPr>
          <p:nvPr/>
        </p:nvSpPr>
        <p:spPr bwMode="auto">
          <a:xfrm>
            <a:off x="6265760" y="4040188"/>
            <a:ext cx="10477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Lubelskie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155" name="Tytuł 4"/>
          <p:cNvSpPr txBox="1">
            <a:spLocks/>
          </p:cNvSpPr>
          <p:nvPr/>
        </p:nvSpPr>
        <p:spPr bwMode="auto">
          <a:xfrm>
            <a:off x="2111272" y="3541713"/>
            <a:ext cx="10477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Lubuskie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156" name="Tytuł 4"/>
          <p:cNvSpPr txBox="1">
            <a:spLocks/>
          </p:cNvSpPr>
          <p:nvPr/>
        </p:nvSpPr>
        <p:spPr bwMode="auto">
          <a:xfrm>
            <a:off x="4429022" y="3770313"/>
            <a:ext cx="10477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Łódzkie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157" name="Tytuł 4"/>
          <p:cNvSpPr txBox="1">
            <a:spLocks/>
          </p:cNvSpPr>
          <p:nvPr/>
        </p:nvSpPr>
        <p:spPr bwMode="auto">
          <a:xfrm>
            <a:off x="5795860" y="5072063"/>
            <a:ext cx="114776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Podkarpackie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158" name="Tytuł 4"/>
          <p:cNvSpPr txBox="1">
            <a:spLocks/>
          </p:cNvSpPr>
          <p:nvPr/>
        </p:nvSpPr>
        <p:spPr bwMode="auto">
          <a:xfrm>
            <a:off x="6234010" y="2486026"/>
            <a:ext cx="104775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Podlaskie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159" name="Tytuł 4"/>
          <p:cNvSpPr txBox="1">
            <a:spLocks/>
          </p:cNvSpPr>
          <p:nvPr/>
        </p:nvSpPr>
        <p:spPr bwMode="auto">
          <a:xfrm>
            <a:off x="4956072" y="1949451"/>
            <a:ext cx="104775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Warmińsko</a:t>
            </a:r>
            <a:b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</a:b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-mazurskie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160" name="Tytuł 4"/>
          <p:cNvSpPr txBox="1">
            <a:spLocks/>
          </p:cNvSpPr>
          <p:nvPr/>
        </p:nvSpPr>
        <p:spPr bwMode="auto">
          <a:xfrm>
            <a:off x="4992585" y="4425951"/>
            <a:ext cx="12350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Świętokrzyskie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161" name="Tytuł 4"/>
          <p:cNvSpPr txBox="1">
            <a:spLocks/>
          </p:cNvSpPr>
          <p:nvPr/>
        </p:nvSpPr>
        <p:spPr bwMode="auto">
          <a:xfrm>
            <a:off x="4279797" y="4610101"/>
            <a:ext cx="104775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Śląskie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162" name="Tytuł 4"/>
          <p:cNvSpPr txBox="1">
            <a:spLocks/>
          </p:cNvSpPr>
          <p:nvPr/>
        </p:nvSpPr>
        <p:spPr bwMode="auto">
          <a:xfrm>
            <a:off x="3576535" y="1741488"/>
            <a:ext cx="10477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Pomorskie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163" name="Tytuł 4"/>
          <p:cNvSpPr txBox="1">
            <a:spLocks/>
          </p:cNvSpPr>
          <p:nvPr/>
        </p:nvSpPr>
        <p:spPr bwMode="auto">
          <a:xfrm rot="-1866632">
            <a:off x="1898547" y="2233613"/>
            <a:ext cx="1589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FF0000"/>
                </a:solidFill>
                <a:latin typeface="Trebuchet MS" pitchFamily="34" charset="0"/>
              </a:rPr>
              <a:t>Zachodniopomorskie</a:t>
            </a:r>
            <a:endParaRPr lang="en-US" altLang="pl-PL" sz="110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1797" y="403773"/>
            <a:ext cx="597460" cy="2804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962" y="4756151"/>
            <a:ext cx="2037918" cy="14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sp>
        <p:nvSpPr>
          <p:cNvPr id="76" name="Tytuł 4"/>
          <p:cNvSpPr txBox="1">
            <a:spLocks/>
          </p:cNvSpPr>
          <p:nvPr/>
        </p:nvSpPr>
        <p:spPr bwMode="auto">
          <a:xfrm>
            <a:off x="665672" y="947794"/>
            <a:ext cx="7772400" cy="6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400" dirty="0" smtClean="0">
                <a:latin typeface="Trebuchet MS" panose="020B0603020202020204" pitchFamily="34" charset="0"/>
              </a:rPr>
              <a:t>Efekty kształcenia – szkolenia stacjonarne</a:t>
            </a:r>
            <a:endParaRPr lang="pl-PL" sz="2400" dirty="0">
              <a:latin typeface="Trebuchet MS" panose="020B0603020202020204" pitchFamily="34" charset="0"/>
            </a:endParaRPr>
          </a:p>
        </p:txBody>
      </p:sp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93" y="55630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Obraz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Prostokąt 70"/>
          <p:cNvSpPr/>
          <p:nvPr/>
        </p:nvSpPr>
        <p:spPr>
          <a:xfrm>
            <a:off x="665672" y="1997460"/>
            <a:ext cx="703913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pl-PL" altLang="pl-PL" sz="2000" dirty="0" smtClean="0">
                <a:latin typeface="+mn-lt"/>
              </a:rPr>
              <a:t>Do tej pory przeprowadzono: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dirty="0" smtClean="0">
                <a:latin typeface="+mn-lt"/>
              </a:rPr>
              <a:t>25 szkoleń w 2014 r.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dirty="0" smtClean="0">
                <a:latin typeface="+mn-lt"/>
              </a:rPr>
              <a:t>35 szkoleń w 2015 r.</a:t>
            </a:r>
            <a:endParaRPr lang="pl-PL" altLang="pl-PL" sz="2000" dirty="0">
              <a:latin typeface="+mn-lt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l-PL" altLang="pl-PL" sz="2000" dirty="0" smtClean="0">
                <a:latin typeface="+mn-lt"/>
              </a:rPr>
              <a:t>W 60 szkoleniach przeszkolono </a:t>
            </a:r>
            <a:r>
              <a:rPr lang="pl-PL" altLang="pl-PL" sz="2000" b="1" dirty="0" smtClean="0">
                <a:latin typeface="+mn-lt"/>
              </a:rPr>
              <a:t>3232 </a:t>
            </a:r>
            <a:r>
              <a:rPr lang="pl-PL" altLang="pl-PL" sz="2000" dirty="0" smtClean="0">
                <a:latin typeface="+mn-lt"/>
              </a:rPr>
              <a:t>osoby: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b="1" dirty="0" smtClean="0">
                <a:solidFill>
                  <a:srgbClr val="FF0000"/>
                </a:solidFill>
                <a:latin typeface="+mn-lt"/>
              </a:rPr>
              <a:t>40 </a:t>
            </a:r>
            <a:r>
              <a:rPr lang="pl-PL" altLang="pl-PL" sz="2000" dirty="0" smtClean="0">
                <a:solidFill>
                  <a:srgbClr val="FF0000"/>
                </a:solidFill>
                <a:latin typeface="+mn-lt"/>
              </a:rPr>
              <a:t>szkoleń dla osób wykonujących zawody niemedyczne 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b="1" dirty="0" smtClean="0">
                <a:solidFill>
                  <a:srgbClr val="0070C0"/>
                </a:solidFill>
                <a:latin typeface="+mn-lt"/>
              </a:rPr>
              <a:t>20</a:t>
            </a:r>
            <a:r>
              <a:rPr lang="pl-PL" altLang="pl-PL" sz="2000" dirty="0" smtClean="0">
                <a:solidFill>
                  <a:srgbClr val="0070C0"/>
                </a:solidFill>
                <a:latin typeface="+mn-lt"/>
              </a:rPr>
              <a:t> szkoleń dla pracowników sektora medycznego</a:t>
            </a:r>
            <a:r>
              <a:rPr lang="pl-PL" altLang="pl-PL" sz="2000" dirty="0" smtClean="0">
                <a:latin typeface="+mn-lt"/>
              </a:rPr>
              <a:t> </a:t>
            </a:r>
          </a:p>
          <a:p>
            <a:pPr eaLnBrk="1" hangingPunct="1">
              <a:spcBef>
                <a:spcPts val="600"/>
              </a:spcBef>
              <a:defRPr/>
            </a:pPr>
            <a:endParaRPr lang="pl-PL" altLang="pl-PL" sz="2000" dirty="0" smtClean="0">
              <a:latin typeface="+mn-lt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l-PL" altLang="pl-PL" sz="2000" dirty="0" smtClean="0">
                <a:latin typeface="+mn-lt"/>
              </a:rPr>
              <a:t>Wskaźnik przeszkolonych osób: (</a:t>
            </a:r>
            <a:r>
              <a:rPr lang="pl-PL" altLang="pl-PL" sz="2000" dirty="0" smtClean="0">
                <a:solidFill>
                  <a:srgbClr val="FF0000"/>
                </a:solidFill>
                <a:latin typeface="+mn-lt"/>
              </a:rPr>
              <a:t>2393</a:t>
            </a:r>
            <a:r>
              <a:rPr lang="pl-PL" altLang="pl-PL" sz="2000" dirty="0" smtClean="0">
                <a:latin typeface="+mn-lt"/>
              </a:rPr>
              <a:t>/</a:t>
            </a:r>
            <a:r>
              <a:rPr lang="pl-PL" altLang="pl-PL" sz="2000" dirty="0" smtClean="0">
                <a:solidFill>
                  <a:srgbClr val="0070C0"/>
                </a:solidFill>
                <a:latin typeface="+mn-lt"/>
              </a:rPr>
              <a:t>839</a:t>
            </a:r>
            <a:r>
              <a:rPr lang="pl-PL" altLang="pl-PL" sz="2000" dirty="0" smtClean="0">
                <a:latin typeface="+mn-lt"/>
              </a:rPr>
              <a:t>).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pl-PL" altLang="pl-PL" sz="2000" dirty="0" smtClean="0">
                <a:latin typeface="+mn-lt"/>
              </a:rPr>
              <a:t>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pl-PL" altLang="pl-PL" sz="2000" dirty="0" smtClean="0">
                <a:latin typeface="+mn-lt"/>
              </a:rPr>
              <a:t>Do zrealizowania zostało 17 szkoleń.</a:t>
            </a:r>
            <a:endParaRPr lang="pl-PL" altLang="pl-PL" sz="2000" dirty="0">
              <a:latin typeface="+mn-lt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41" y="1599910"/>
            <a:ext cx="2511704" cy="179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4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307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pole tekstowe 2"/>
          <p:cNvSpPr txBox="1">
            <a:spLocks noChangeArrowheads="1"/>
          </p:cNvSpPr>
          <p:nvPr/>
        </p:nvSpPr>
        <p:spPr bwMode="auto">
          <a:xfrm>
            <a:off x="555625" y="13335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Instytucja realizująca:</a:t>
            </a:r>
          </a:p>
        </p:txBody>
      </p:sp>
      <p:pic>
        <p:nvPicPr>
          <p:cNvPr id="3078" name="Obraz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86690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1814513" y="2008188"/>
            <a:ext cx="2757487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 b="1">
                <a:latin typeface="Trebuchet MS" pitchFamily="34" charset="0"/>
              </a:rPr>
              <a:t>Narodowy Instytut Zdrowia Publicznego – Państwowy Zakład Higieny w Warszawie</a:t>
            </a:r>
          </a:p>
          <a:p>
            <a:pPr eaLnBrk="1" hangingPunct="1"/>
            <a:endParaRPr lang="pl-PL"/>
          </a:p>
        </p:txBody>
      </p:sp>
      <p:sp>
        <p:nvSpPr>
          <p:cNvPr id="3080" name="pole tekstowe 9"/>
          <p:cNvSpPr txBox="1">
            <a:spLocks noChangeArrowheads="1"/>
          </p:cNvSpPr>
          <p:nvPr/>
        </p:nvSpPr>
        <p:spPr bwMode="auto">
          <a:xfrm>
            <a:off x="674688" y="32766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Partnerzy:</a:t>
            </a:r>
          </a:p>
        </p:txBody>
      </p:sp>
      <p:pic>
        <p:nvPicPr>
          <p:cNvPr id="3081" name="Obraz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149725"/>
            <a:ext cx="11398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8"/>
          <p:cNvSpPr txBox="1">
            <a:spLocks noChangeArrowheads="1"/>
          </p:cNvSpPr>
          <p:nvPr/>
        </p:nvSpPr>
        <p:spPr bwMode="auto">
          <a:xfrm>
            <a:off x="674688" y="5439333"/>
            <a:ext cx="1260475" cy="6461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l-PL" sz="1200" b="1" dirty="0">
                <a:latin typeface="Trebuchet MS" pitchFamily="34" charset="0"/>
              </a:rPr>
              <a:t>Instytut Psychiatrii</a:t>
            </a:r>
          </a:p>
          <a:p>
            <a:pPr algn="ctr" eaLnBrk="1" hangingPunct="1"/>
            <a:r>
              <a:rPr lang="pl-PL" sz="1200" b="1" dirty="0">
                <a:latin typeface="Trebuchet MS" pitchFamily="34" charset="0"/>
              </a:rPr>
              <a:t>I Neurologii </a:t>
            </a:r>
            <a:br>
              <a:rPr lang="pl-PL" sz="1200" b="1" dirty="0">
                <a:latin typeface="Trebuchet MS" pitchFamily="34" charset="0"/>
              </a:rPr>
            </a:br>
            <a:r>
              <a:rPr lang="pl-PL" sz="1200" b="1" dirty="0">
                <a:latin typeface="Trebuchet MS" pitchFamily="34" charset="0"/>
              </a:rPr>
              <a:t>w Warszawie</a:t>
            </a:r>
            <a:endParaRPr lang="pl-PL" sz="1200" dirty="0"/>
          </a:p>
        </p:txBody>
      </p:sp>
      <p:pic>
        <p:nvPicPr>
          <p:cNvPr id="3083" name="Obraz 7" descr="Opis: logon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17" y="4149725"/>
            <a:ext cx="12414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Obraz 6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149725"/>
            <a:ext cx="11398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4"/>
          <p:cNvSpPr txBox="1">
            <a:spLocks noChangeArrowheads="1"/>
          </p:cNvSpPr>
          <p:nvPr/>
        </p:nvSpPr>
        <p:spPr bwMode="auto">
          <a:xfrm>
            <a:off x="5626502" y="5451778"/>
            <a:ext cx="1044575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l-PL" sz="1200" b="1" dirty="0">
                <a:latin typeface="Trebuchet MS" pitchFamily="34" charset="0"/>
              </a:rPr>
              <a:t>Główny Inspektorat Sanitarny</a:t>
            </a:r>
          </a:p>
        </p:txBody>
      </p:sp>
      <p:sp>
        <p:nvSpPr>
          <p:cNvPr id="3091" name="pole tekstowe 2"/>
          <p:cNvSpPr txBox="1">
            <a:spLocks noChangeArrowheads="1"/>
          </p:cNvSpPr>
          <p:nvPr/>
        </p:nvSpPr>
        <p:spPr bwMode="auto">
          <a:xfrm>
            <a:off x="555625" y="13335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Instytucja realizująca:</a:t>
            </a:r>
          </a:p>
        </p:txBody>
      </p:sp>
      <p:pic>
        <p:nvPicPr>
          <p:cNvPr id="3092" name="Obraz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86690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 Box 9"/>
          <p:cNvSpPr txBox="1">
            <a:spLocks noChangeArrowheads="1"/>
          </p:cNvSpPr>
          <p:nvPr/>
        </p:nvSpPr>
        <p:spPr bwMode="auto">
          <a:xfrm>
            <a:off x="1814513" y="2008188"/>
            <a:ext cx="2757487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 b="1">
                <a:latin typeface="Trebuchet MS" pitchFamily="34" charset="0"/>
              </a:rPr>
              <a:t>Narodowy Instytut Zdrowia Publicznego – Państwowy Zakład Higieny w Warszawie</a:t>
            </a:r>
          </a:p>
          <a:p>
            <a:pPr eaLnBrk="1" hangingPunct="1"/>
            <a:endParaRPr lang="pl-PL"/>
          </a:p>
        </p:txBody>
      </p:sp>
      <p:sp>
        <p:nvSpPr>
          <p:cNvPr id="3094" name="pole tekstowe 2"/>
          <p:cNvSpPr txBox="1">
            <a:spLocks noChangeArrowheads="1"/>
          </p:cNvSpPr>
          <p:nvPr/>
        </p:nvSpPr>
        <p:spPr bwMode="auto">
          <a:xfrm>
            <a:off x="555625" y="13335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Instytucja realizująca:</a:t>
            </a:r>
          </a:p>
        </p:txBody>
      </p:sp>
      <p:pic>
        <p:nvPicPr>
          <p:cNvPr id="3095" name="Obraz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86690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6" name="pole tekstowe 9"/>
          <p:cNvSpPr txBox="1">
            <a:spLocks noChangeArrowheads="1"/>
          </p:cNvSpPr>
          <p:nvPr/>
        </p:nvSpPr>
        <p:spPr bwMode="auto">
          <a:xfrm>
            <a:off x="674688" y="32766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Partnerzy:</a:t>
            </a:r>
          </a:p>
        </p:txBody>
      </p:sp>
      <p:sp>
        <p:nvSpPr>
          <p:cNvPr id="3097" name="Text Box 9"/>
          <p:cNvSpPr txBox="1">
            <a:spLocks noChangeArrowheads="1"/>
          </p:cNvSpPr>
          <p:nvPr/>
        </p:nvSpPr>
        <p:spPr bwMode="auto">
          <a:xfrm>
            <a:off x="1814513" y="2008188"/>
            <a:ext cx="2757487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 b="1">
                <a:latin typeface="Trebuchet MS" pitchFamily="34" charset="0"/>
              </a:rPr>
              <a:t>Narodowy Instytut Zdrowia Publicznego – Państwowy Zakład Higieny w Warszawie</a:t>
            </a:r>
          </a:p>
          <a:p>
            <a:pPr eaLnBrk="1" hangingPunct="1"/>
            <a:endParaRPr lang="pl-PL"/>
          </a:p>
        </p:txBody>
      </p:sp>
      <p:sp>
        <p:nvSpPr>
          <p:cNvPr id="3098" name="pole tekstowe 2"/>
          <p:cNvSpPr txBox="1">
            <a:spLocks noChangeArrowheads="1"/>
          </p:cNvSpPr>
          <p:nvPr/>
        </p:nvSpPr>
        <p:spPr bwMode="auto">
          <a:xfrm>
            <a:off x="555625" y="13335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Instytucja realizująca:</a:t>
            </a:r>
          </a:p>
        </p:txBody>
      </p:sp>
      <p:pic>
        <p:nvPicPr>
          <p:cNvPr id="3099" name="Obraz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86690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Obraz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149725"/>
            <a:ext cx="11398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1" name="pole tekstowe 9"/>
          <p:cNvSpPr txBox="1">
            <a:spLocks noChangeArrowheads="1"/>
          </p:cNvSpPr>
          <p:nvPr/>
        </p:nvSpPr>
        <p:spPr bwMode="auto">
          <a:xfrm>
            <a:off x="674688" y="32766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Partnerzy:</a:t>
            </a:r>
          </a:p>
        </p:txBody>
      </p:sp>
      <p:sp>
        <p:nvSpPr>
          <p:cNvPr id="3102" name="Text Box 9"/>
          <p:cNvSpPr txBox="1">
            <a:spLocks noChangeArrowheads="1"/>
          </p:cNvSpPr>
          <p:nvPr/>
        </p:nvSpPr>
        <p:spPr bwMode="auto">
          <a:xfrm>
            <a:off x="1814513" y="2008188"/>
            <a:ext cx="2757487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 b="1">
                <a:latin typeface="Trebuchet MS" pitchFamily="34" charset="0"/>
              </a:rPr>
              <a:t>Narodowy Instytut Zdrowia Publicznego – Państwowy Zakład Higieny w Warszawie</a:t>
            </a:r>
          </a:p>
          <a:p>
            <a:pPr eaLnBrk="1" hangingPunct="1"/>
            <a:endParaRPr lang="pl-PL"/>
          </a:p>
        </p:txBody>
      </p:sp>
      <p:sp>
        <p:nvSpPr>
          <p:cNvPr id="3103" name="pole tekstowe 2"/>
          <p:cNvSpPr txBox="1">
            <a:spLocks noChangeArrowheads="1"/>
          </p:cNvSpPr>
          <p:nvPr/>
        </p:nvSpPr>
        <p:spPr bwMode="auto">
          <a:xfrm>
            <a:off x="555625" y="13335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Instytucja realizująca:</a:t>
            </a:r>
          </a:p>
        </p:txBody>
      </p:sp>
      <p:pic>
        <p:nvPicPr>
          <p:cNvPr id="3104" name="Obraz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86690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Obraz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149725"/>
            <a:ext cx="11398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7" name="pole tekstowe 9"/>
          <p:cNvSpPr txBox="1">
            <a:spLocks noChangeArrowheads="1"/>
          </p:cNvSpPr>
          <p:nvPr/>
        </p:nvSpPr>
        <p:spPr bwMode="auto">
          <a:xfrm>
            <a:off x="674688" y="32766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Partnerzy:</a:t>
            </a:r>
          </a:p>
        </p:txBody>
      </p:sp>
      <p:sp>
        <p:nvSpPr>
          <p:cNvPr id="3108" name="Text Box 9"/>
          <p:cNvSpPr txBox="1">
            <a:spLocks noChangeArrowheads="1"/>
          </p:cNvSpPr>
          <p:nvPr/>
        </p:nvSpPr>
        <p:spPr bwMode="auto">
          <a:xfrm>
            <a:off x="1814513" y="2008188"/>
            <a:ext cx="2757487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 b="1">
                <a:latin typeface="Trebuchet MS" pitchFamily="34" charset="0"/>
              </a:rPr>
              <a:t>Narodowy Instytut Zdrowia Publicznego – Państwowy Zakład Higieny w Warszawie</a:t>
            </a:r>
          </a:p>
          <a:p>
            <a:pPr eaLnBrk="1" hangingPunct="1"/>
            <a:endParaRPr lang="pl-PL"/>
          </a:p>
        </p:txBody>
      </p:sp>
      <p:sp>
        <p:nvSpPr>
          <p:cNvPr id="3109" name="pole tekstowe 2"/>
          <p:cNvSpPr txBox="1">
            <a:spLocks noChangeArrowheads="1"/>
          </p:cNvSpPr>
          <p:nvPr/>
        </p:nvSpPr>
        <p:spPr bwMode="auto">
          <a:xfrm>
            <a:off x="555625" y="13335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Instytucja realizująca:</a:t>
            </a:r>
          </a:p>
        </p:txBody>
      </p:sp>
      <p:pic>
        <p:nvPicPr>
          <p:cNvPr id="3110" name="Obraz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86690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Obraz 7" descr="Opis: logon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17" y="4149725"/>
            <a:ext cx="12414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" name="Obraz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149725"/>
            <a:ext cx="11398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4" name="pole tekstowe 9"/>
          <p:cNvSpPr txBox="1">
            <a:spLocks noChangeArrowheads="1"/>
          </p:cNvSpPr>
          <p:nvPr/>
        </p:nvSpPr>
        <p:spPr bwMode="auto">
          <a:xfrm>
            <a:off x="674688" y="32766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Partnerzy:</a:t>
            </a:r>
          </a:p>
        </p:txBody>
      </p:sp>
      <p:sp>
        <p:nvSpPr>
          <p:cNvPr id="3115" name="Text Box 9"/>
          <p:cNvSpPr txBox="1">
            <a:spLocks noChangeArrowheads="1"/>
          </p:cNvSpPr>
          <p:nvPr/>
        </p:nvSpPr>
        <p:spPr bwMode="auto">
          <a:xfrm>
            <a:off x="1814513" y="2008188"/>
            <a:ext cx="2757487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 b="1">
                <a:latin typeface="Trebuchet MS" pitchFamily="34" charset="0"/>
              </a:rPr>
              <a:t>Narodowy Instytut Zdrowia Publicznego – Państwowy Zakład Higieny w Warszawie</a:t>
            </a:r>
          </a:p>
          <a:p>
            <a:pPr eaLnBrk="1" hangingPunct="1"/>
            <a:endParaRPr lang="pl-PL"/>
          </a:p>
        </p:txBody>
      </p:sp>
      <p:sp>
        <p:nvSpPr>
          <p:cNvPr id="3116" name="pole tekstowe 2"/>
          <p:cNvSpPr txBox="1">
            <a:spLocks noChangeArrowheads="1"/>
          </p:cNvSpPr>
          <p:nvPr/>
        </p:nvSpPr>
        <p:spPr bwMode="auto">
          <a:xfrm>
            <a:off x="555625" y="13335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Instytucja realizująca:</a:t>
            </a:r>
          </a:p>
        </p:txBody>
      </p:sp>
      <p:pic>
        <p:nvPicPr>
          <p:cNvPr id="3117" name="Obraz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86690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9" name="Obraz 7" descr="Opis: logon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17" y="4057650"/>
            <a:ext cx="133517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1" name="Obraz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149725"/>
            <a:ext cx="11398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2" name="pole tekstowe 9"/>
          <p:cNvSpPr txBox="1">
            <a:spLocks noChangeArrowheads="1"/>
          </p:cNvSpPr>
          <p:nvPr/>
        </p:nvSpPr>
        <p:spPr bwMode="auto">
          <a:xfrm>
            <a:off x="674688" y="32766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Partnerzy:</a:t>
            </a:r>
          </a:p>
        </p:txBody>
      </p:sp>
      <p:sp>
        <p:nvSpPr>
          <p:cNvPr id="3123" name="Text Box 9"/>
          <p:cNvSpPr txBox="1">
            <a:spLocks noChangeArrowheads="1"/>
          </p:cNvSpPr>
          <p:nvPr/>
        </p:nvSpPr>
        <p:spPr bwMode="auto">
          <a:xfrm>
            <a:off x="1814513" y="2008188"/>
            <a:ext cx="2757487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 b="1">
                <a:latin typeface="Trebuchet MS" pitchFamily="34" charset="0"/>
              </a:rPr>
              <a:t>Narodowy Instytut Zdrowia Publicznego – Państwowy Zakład Higieny w Warszawie</a:t>
            </a:r>
          </a:p>
          <a:p>
            <a:pPr eaLnBrk="1" hangingPunct="1"/>
            <a:endParaRPr lang="pl-PL"/>
          </a:p>
        </p:txBody>
      </p:sp>
      <p:sp>
        <p:nvSpPr>
          <p:cNvPr id="3124" name="pole tekstowe 2"/>
          <p:cNvSpPr txBox="1">
            <a:spLocks noChangeArrowheads="1"/>
          </p:cNvSpPr>
          <p:nvPr/>
        </p:nvSpPr>
        <p:spPr bwMode="auto">
          <a:xfrm>
            <a:off x="555625" y="13335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Instytucja realizująca:</a:t>
            </a:r>
          </a:p>
        </p:txBody>
      </p:sp>
      <p:pic>
        <p:nvPicPr>
          <p:cNvPr id="3125" name="Obraz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86690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6" name="Obraz 6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149725"/>
            <a:ext cx="11398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7" name="Text Box 5"/>
          <p:cNvSpPr txBox="1">
            <a:spLocks noChangeArrowheads="1"/>
          </p:cNvSpPr>
          <p:nvPr/>
        </p:nvSpPr>
        <p:spPr bwMode="auto">
          <a:xfrm>
            <a:off x="3216743" y="5507037"/>
            <a:ext cx="1128178" cy="5349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l-PL" sz="1200" b="1" dirty="0">
                <a:latin typeface="Trebuchet MS" pitchFamily="34" charset="0"/>
              </a:rPr>
              <a:t>Uniwersytet Medyczny </a:t>
            </a:r>
            <a:br>
              <a:rPr lang="pl-PL" sz="1200" b="1" dirty="0">
                <a:latin typeface="Trebuchet MS" pitchFamily="34" charset="0"/>
              </a:rPr>
            </a:br>
            <a:r>
              <a:rPr lang="pl-PL" sz="1200" b="1" dirty="0">
                <a:latin typeface="Trebuchet MS" pitchFamily="34" charset="0"/>
              </a:rPr>
              <a:t>w Lublinie</a:t>
            </a:r>
          </a:p>
        </p:txBody>
      </p:sp>
      <p:pic>
        <p:nvPicPr>
          <p:cNvPr id="3130" name="Obraz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149725"/>
            <a:ext cx="11398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1" name="pole tekstowe 9"/>
          <p:cNvSpPr txBox="1">
            <a:spLocks noChangeArrowheads="1"/>
          </p:cNvSpPr>
          <p:nvPr/>
        </p:nvSpPr>
        <p:spPr bwMode="auto">
          <a:xfrm>
            <a:off x="674688" y="32766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Partnerzy:</a:t>
            </a:r>
          </a:p>
        </p:txBody>
      </p:sp>
      <p:sp>
        <p:nvSpPr>
          <p:cNvPr id="3132" name="Text Box 9"/>
          <p:cNvSpPr txBox="1">
            <a:spLocks noChangeArrowheads="1"/>
          </p:cNvSpPr>
          <p:nvPr/>
        </p:nvSpPr>
        <p:spPr bwMode="auto">
          <a:xfrm>
            <a:off x="1814513" y="2008188"/>
            <a:ext cx="2757487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 b="1">
                <a:latin typeface="Trebuchet MS" pitchFamily="34" charset="0"/>
              </a:rPr>
              <a:t>Narodowy Instytut Zdrowia Publicznego – Państwowy Zakład Higieny w Warszawie</a:t>
            </a:r>
          </a:p>
          <a:p>
            <a:pPr eaLnBrk="1" hangingPunct="1"/>
            <a:endParaRPr lang="pl-PL"/>
          </a:p>
        </p:txBody>
      </p:sp>
      <p:sp>
        <p:nvSpPr>
          <p:cNvPr id="3133" name="pole tekstowe 2"/>
          <p:cNvSpPr txBox="1">
            <a:spLocks noChangeArrowheads="1"/>
          </p:cNvSpPr>
          <p:nvPr/>
        </p:nvSpPr>
        <p:spPr bwMode="auto">
          <a:xfrm>
            <a:off x="555625" y="1333500"/>
            <a:ext cx="305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>
                <a:latin typeface="Trebuchet MS" pitchFamily="34" charset="0"/>
              </a:rPr>
              <a:t>Instytucja realizująca:</a:t>
            </a:r>
          </a:p>
        </p:txBody>
      </p:sp>
      <p:pic>
        <p:nvPicPr>
          <p:cNvPr id="3134" name="Obraz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86690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42" y="1630999"/>
            <a:ext cx="1213358" cy="86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pole tekstowe 2"/>
          <p:cNvSpPr txBox="1">
            <a:spLocks noChangeArrowheads="1"/>
          </p:cNvSpPr>
          <p:nvPr/>
        </p:nvSpPr>
        <p:spPr bwMode="auto">
          <a:xfrm>
            <a:off x="3217008" y="2393767"/>
            <a:ext cx="5857403" cy="22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pl-PL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1400" dirty="0" smtClean="0">
                <a:latin typeface="Trebuchet MS"/>
                <a:ea typeface="Times New Roman"/>
                <a:cs typeface="Courier New"/>
              </a:rPr>
              <a:t>Platforma e-</a:t>
            </a:r>
            <a:r>
              <a:rPr lang="pl-PL" sz="1400" dirty="0" err="1" smtClean="0">
                <a:latin typeface="Trebuchet MS"/>
                <a:ea typeface="Times New Roman"/>
                <a:cs typeface="Courier New"/>
              </a:rPr>
              <a:t>learningowa</a:t>
            </a:r>
            <a:r>
              <a:rPr lang="pl-PL" sz="1400" dirty="0" smtClean="0">
                <a:latin typeface="Trebuchet MS"/>
                <a:ea typeface="Times New Roman"/>
                <a:cs typeface="Courier New"/>
              </a:rPr>
              <a:t> została w pełni uruchomiona.</a:t>
            </a:r>
            <a:br>
              <a:rPr lang="pl-PL" sz="1400" dirty="0" smtClean="0">
                <a:latin typeface="Trebuchet MS"/>
                <a:ea typeface="Times New Roman"/>
                <a:cs typeface="Courier New"/>
              </a:rPr>
            </a:br>
            <a:r>
              <a:rPr lang="pl-PL" sz="1400" dirty="0" smtClean="0">
                <a:latin typeface="Trebuchet MS"/>
                <a:ea typeface="Times New Roman"/>
                <a:cs typeface="Courier New"/>
              </a:rPr>
              <a:t>Obecnie </a:t>
            </a:r>
            <a:r>
              <a:rPr lang="pl-PL" sz="1400" dirty="0">
                <a:latin typeface="Trebuchet MS"/>
                <a:ea typeface="Times New Roman"/>
                <a:cs typeface="Courier New"/>
              </a:rPr>
              <a:t>trwa </a:t>
            </a:r>
            <a:r>
              <a:rPr lang="pl-PL" sz="1400" dirty="0" smtClean="0">
                <a:latin typeface="Trebuchet MS"/>
                <a:ea typeface="Times New Roman"/>
                <a:cs typeface="Courier New"/>
              </a:rPr>
              <a:t>zamieszczanie dodatkowych pytań testowych, które na bieżąco dostarczane są przez Koordynatorów Merytorycznych i konsultowane są z Ekspertem.</a:t>
            </a:r>
            <a:endParaRPr lang="pl-PL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pl-PL" sz="1400" dirty="0" smtClean="0">
              <a:latin typeface="Trebuchet MS"/>
              <a:ea typeface="Times New Roman"/>
              <a:cs typeface="Courier New"/>
            </a:endParaRPr>
          </a:p>
          <a:p>
            <a:endParaRPr lang="pl-PL" sz="1400" dirty="0">
              <a:latin typeface="Trebuchet MS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 smtClean="0">
              <a:latin typeface="Trebuchet MS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 smtClean="0">
              <a:latin typeface="Trebuchet MS" pitchFamily="34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555625" y="1650862"/>
            <a:ext cx="7772400" cy="511175"/>
          </a:xfrm>
        </p:spPr>
        <p:txBody>
          <a:bodyPr/>
          <a:lstStyle/>
          <a:p>
            <a:pPr algn="l"/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>Platforma e-</a:t>
            </a:r>
            <a:r>
              <a:rPr lang="pl-PL" sz="2400" dirty="0" err="1">
                <a:latin typeface="Trebuchet MS" panose="020B0603020202020204" pitchFamily="34" charset="0"/>
              </a:rPr>
              <a:t>learningowa</a:t>
            </a: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r>
              <a:rPr lang="pl-PL" sz="2400" dirty="0">
                <a:latin typeface="Trebuchet MS" panose="020B0603020202020204" pitchFamily="34" charset="0"/>
              </a:rPr>
              <a:t/>
            </a:r>
            <a:br>
              <a:rPr lang="pl-PL" sz="2400" dirty="0">
                <a:latin typeface="Trebuchet MS" panose="020B0603020202020204" pitchFamily="34" charset="0"/>
              </a:rPr>
            </a:br>
            <a:r>
              <a:rPr lang="pl-PL" sz="2400" dirty="0" smtClean="0">
                <a:latin typeface="Trebuchet MS" panose="020B0603020202020204" pitchFamily="34" charset="0"/>
              </a:rPr>
              <a:t/>
            </a:r>
            <a:br>
              <a:rPr lang="pl-PL" sz="2400" dirty="0" smtClean="0">
                <a:latin typeface="Trebuchet MS" panose="020B0603020202020204" pitchFamily="34" charset="0"/>
              </a:rPr>
            </a:br>
            <a:endParaRPr lang="pl-PL" sz="2400" dirty="0" smtClean="0">
              <a:latin typeface="Trebuchet MS" panose="020B0603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93" y="55630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97" y="2625495"/>
            <a:ext cx="1765845" cy="1995237"/>
          </a:xfrm>
          <a:prstGeom prst="rect">
            <a:avLst/>
          </a:prstGeom>
        </p:spPr>
      </p:pic>
      <p:sp>
        <p:nvSpPr>
          <p:cNvPr id="71" name="Prostokąt zaokrąglony 70"/>
          <p:cNvSpPr/>
          <p:nvPr/>
        </p:nvSpPr>
        <p:spPr>
          <a:xfrm>
            <a:off x="1037468" y="4694614"/>
            <a:ext cx="1873943" cy="25602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latin typeface="Trebuchet MS" panose="020B0603020202020204" pitchFamily="34" charset="0"/>
              </a:rPr>
              <a:t>www.hcv.pzh.gov.pl</a:t>
            </a:r>
            <a:endParaRPr lang="pl-PL" sz="1400" b="1" dirty="0">
              <a:latin typeface="Trebuchet MS" panose="020B0603020202020204" pitchFamily="34" charset="0"/>
            </a:endParaRPr>
          </a:p>
        </p:txBody>
      </p:sp>
      <p:sp>
        <p:nvSpPr>
          <p:cNvPr id="56" name="Tytuł 4"/>
          <p:cNvSpPr txBox="1">
            <a:spLocks/>
          </p:cNvSpPr>
          <p:nvPr/>
        </p:nvSpPr>
        <p:spPr bwMode="auto">
          <a:xfrm>
            <a:off x="665672" y="947794"/>
            <a:ext cx="7772400" cy="6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400" dirty="0" smtClean="0">
                <a:latin typeface="Trebuchet MS" panose="020B0603020202020204" pitchFamily="34" charset="0"/>
              </a:rPr>
              <a:t>Efekty kształcenia – szkolenia korespondencyjne</a:t>
            </a:r>
            <a:endParaRPr lang="pl-PL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7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554353"/>
            <a:ext cx="7772400" cy="511175"/>
          </a:xfrm>
        </p:spPr>
        <p:txBody>
          <a:bodyPr/>
          <a:lstStyle/>
          <a:p>
            <a:r>
              <a:rPr lang="en-US" sz="2400" b="1" dirty="0" smtClean="0">
                <a:latin typeface="Trebuchet MS"/>
                <a:ea typeface="Times New Roman"/>
                <a:cs typeface="Arial"/>
              </a:rPr>
              <a:t> </a:t>
            </a:r>
            <a:r>
              <a:rPr lang="en-US" sz="2400" b="1" dirty="0">
                <a:latin typeface="Trebuchet MS"/>
                <a:ea typeface="Times New Roman"/>
                <a:cs typeface="Arial"/>
              </a:rPr>
              <a:t>filmy </a:t>
            </a:r>
            <a:r>
              <a:rPr lang="en-US" sz="2400" b="1" dirty="0" err="1">
                <a:latin typeface="Trebuchet MS"/>
                <a:ea typeface="Times New Roman"/>
                <a:cs typeface="Arial"/>
              </a:rPr>
              <a:t>animowane</a:t>
            </a:r>
            <a:r>
              <a:rPr lang="en-US" sz="2400" b="1" dirty="0">
                <a:latin typeface="Trebuchet MS"/>
                <a:ea typeface="Times New Roman"/>
                <a:cs typeface="Arial"/>
              </a:rPr>
              <a:t> o </a:t>
            </a:r>
            <a:r>
              <a:rPr lang="en-US" sz="2400" b="1" dirty="0" err="1">
                <a:latin typeface="Trebuchet MS"/>
                <a:ea typeface="Times New Roman"/>
                <a:cs typeface="Arial"/>
              </a:rPr>
              <a:t>charakterze</a:t>
            </a:r>
            <a:r>
              <a:rPr lang="en-US" sz="2400" b="1" dirty="0">
                <a:latin typeface="Trebuchet MS"/>
                <a:ea typeface="Times New Roman"/>
                <a:cs typeface="Arial"/>
              </a:rPr>
              <a:t> </a:t>
            </a:r>
            <a:r>
              <a:rPr lang="en-US" sz="2400" b="1" dirty="0" err="1">
                <a:latin typeface="Trebuchet MS"/>
                <a:ea typeface="Times New Roman"/>
                <a:cs typeface="Arial"/>
              </a:rPr>
              <a:t>edukacyjno-informacyjno-instruktażowym</a:t>
            </a:r>
            <a:endParaRPr lang="pl-PL" sz="2400" b="1" dirty="0" smtClean="0">
              <a:latin typeface="Trebuchet MS" panose="020B0603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93" y="55630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64" y="2998402"/>
            <a:ext cx="3036233" cy="216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78" y="4521596"/>
            <a:ext cx="2836015" cy="1406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Obraz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66" y="2328213"/>
            <a:ext cx="2698492" cy="134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Obraz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6" y="2328213"/>
            <a:ext cx="2807503" cy="148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Obraz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54" y="4338735"/>
            <a:ext cx="3079599" cy="152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02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555625" y="1406788"/>
            <a:ext cx="7772400" cy="680847"/>
          </a:xfrm>
        </p:spPr>
        <p:txBody>
          <a:bodyPr/>
          <a:lstStyle/>
          <a:p>
            <a:r>
              <a:rPr lang="pl-PL" sz="2400" b="1" dirty="0" smtClean="0">
                <a:latin typeface="Trebuchet MS"/>
                <a:ea typeface="Times New Roman"/>
                <a:cs typeface="Arial"/>
              </a:rPr>
              <a:t>Cykl wykładów z udziałem prof. Janusza </a:t>
            </a:r>
            <a:r>
              <a:rPr lang="pl-PL" sz="2400" b="1" dirty="0" err="1" smtClean="0">
                <a:latin typeface="Trebuchet MS"/>
                <a:ea typeface="Times New Roman"/>
                <a:cs typeface="Arial"/>
              </a:rPr>
              <a:t>Cianciary</a:t>
            </a:r>
            <a:r>
              <a:rPr lang="pl-PL" sz="2400" b="1" dirty="0" smtClean="0">
                <a:latin typeface="Trebuchet MS"/>
                <a:ea typeface="Times New Roman"/>
                <a:cs typeface="Arial"/>
              </a:rPr>
              <a:t> z pacjentami</a:t>
            </a:r>
            <a:endParaRPr lang="pl-PL" sz="2400" b="1" dirty="0" smtClean="0">
              <a:latin typeface="Trebuchet MS" panose="020B0603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93" y="55630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4" y="2266857"/>
            <a:ext cx="5777805" cy="2887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rostokąt 10"/>
          <p:cNvSpPr/>
          <p:nvPr/>
        </p:nvSpPr>
        <p:spPr>
          <a:xfrm>
            <a:off x="143692" y="5222185"/>
            <a:ext cx="88566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pl-PL" dirty="0" smtClean="0">
                <a:latin typeface="Trebuchet MS" pitchFamily="34" charset="0"/>
                <a:ea typeface="Calibri"/>
                <a:cs typeface="Times New Roman"/>
              </a:rPr>
              <a:t>Rozmowy z 4 pacjentami </a:t>
            </a:r>
            <a:r>
              <a:rPr lang="pl-PL" dirty="0">
                <a:latin typeface="Trebuchet MS" pitchFamily="34" charset="0"/>
                <a:ea typeface="Calibri"/>
                <a:cs typeface="Times New Roman"/>
              </a:rPr>
              <a:t>na temat ich choroby – różne stadia </a:t>
            </a:r>
            <a:r>
              <a:rPr lang="pl-PL" dirty="0" smtClean="0">
                <a:latin typeface="Trebuchet MS" pitchFamily="34" charset="0"/>
                <a:ea typeface="Calibri"/>
                <a:cs typeface="Times New Roman"/>
              </a:rPr>
              <a:t>zaawansowania HCV  </a:t>
            </a:r>
            <a:endParaRPr lang="pl-PL" dirty="0">
              <a:latin typeface="Trebuchet MS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04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pole tekstowe 2"/>
          <p:cNvSpPr txBox="1">
            <a:spLocks noChangeArrowheads="1"/>
          </p:cNvSpPr>
          <p:nvPr/>
        </p:nvSpPr>
        <p:spPr bwMode="auto">
          <a:xfrm>
            <a:off x="555625" y="2046288"/>
            <a:ext cx="792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n-US" sz="2400">
              <a:latin typeface="Trebuchet MS" pitchFamily="34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1554353"/>
            <a:ext cx="7772400" cy="608276"/>
          </a:xfrm>
        </p:spPr>
        <p:txBody>
          <a:bodyPr/>
          <a:lstStyle/>
          <a:p>
            <a:r>
              <a:rPr lang="pl-PL" sz="2400" b="1" dirty="0" smtClean="0">
                <a:latin typeface="Trebuchet MS" panose="020B0603020202020204" pitchFamily="34" charset="0"/>
              </a:rPr>
              <a:t>Spoty, zachęcające do wejścia na stronę projektu z udziałem: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93" y="55630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6" y="2435290"/>
            <a:ext cx="3074876" cy="134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Obraz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66" y="2435291"/>
            <a:ext cx="2861393" cy="134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Obraz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60" y="4149496"/>
            <a:ext cx="2821623" cy="136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1171686" y="3780164"/>
            <a:ext cx="3074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Trebuchet MS" panose="020B0603020202020204" pitchFamily="34" charset="0"/>
              </a:rPr>
              <a:t>M. Czajki, Mistrza fryzjerstwa</a:t>
            </a:r>
            <a:endParaRPr lang="pl-PL" sz="1400" dirty="0">
              <a:latin typeface="Trebuchet MS" panose="020B0603020202020204" pitchFamily="34" charset="0"/>
            </a:endParaRPr>
          </a:p>
        </p:txBody>
      </p:sp>
      <p:sp>
        <p:nvSpPr>
          <p:cNvPr id="73" name="pole tekstowe 72"/>
          <p:cNvSpPr txBox="1"/>
          <p:nvPr/>
        </p:nvSpPr>
        <p:spPr>
          <a:xfrm>
            <a:off x="5244802" y="3780164"/>
            <a:ext cx="2713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Trebuchet MS" panose="020B0603020202020204" pitchFamily="34" charset="0"/>
              </a:rPr>
              <a:t>A</a:t>
            </a:r>
            <a:r>
              <a:rPr lang="pl-PL" sz="1400" dirty="0" smtClean="0">
                <a:latin typeface="Trebuchet MS" panose="020B0603020202020204" pitchFamily="34" charset="0"/>
              </a:rPr>
              <a:t>. Jagodzińskiej, Supermodelki </a:t>
            </a:r>
            <a:endParaRPr lang="pl-PL" sz="1400" dirty="0">
              <a:latin typeface="Trebuchet MS" panose="020B0603020202020204" pitchFamily="34" charset="0"/>
            </a:endParaRPr>
          </a:p>
        </p:txBody>
      </p:sp>
      <p:sp>
        <p:nvSpPr>
          <p:cNvPr id="74" name="pole tekstowe 73"/>
          <p:cNvSpPr txBox="1"/>
          <p:nvPr/>
        </p:nvSpPr>
        <p:spPr>
          <a:xfrm>
            <a:off x="3158693" y="5563056"/>
            <a:ext cx="2803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Trebuchet MS" panose="020B0603020202020204" pitchFamily="34" charset="0"/>
              </a:rPr>
              <a:t>M. Salety, Mistrza kickboxingu</a:t>
            </a:r>
            <a:endParaRPr lang="pl-PL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pole tekstowe 2"/>
          <p:cNvSpPr txBox="1">
            <a:spLocks noChangeArrowheads="1"/>
          </p:cNvSpPr>
          <p:nvPr/>
        </p:nvSpPr>
        <p:spPr bwMode="auto">
          <a:xfrm>
            <a:off x="555625" y="2046288"/>
            <a:ext cx="792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n-US" sz="2400">
              <a:latin typeface="Trebuchet MS" pitchFamily="34" charset="0"/>
            </a:endParaRPr>
          </a:p>
        </p:txBody>
      </p:sp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93" y="55630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sp>
        <p:nvSpPr>
          <p:cNvPr id="58" name="Tytuł 4"/>
          <p:cNvSpPr txBox="1">
            <a:spLocks/>
          </p:cNvSpPr>
          <p:nvPr/>
        </p:nvSpPr>
        <p:spPr bwMode="auto">
          <a:xfrm>
            <a:off x="599661" y="1144772"/>
            <a:ext cx="7772400" cy="6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400" dirty="0" smtClean="0">
                <a:latin typeface="Trebuchet MS" panose="020B0603020202020204" pitchFamily="34" charset="0"/>
              </a:rPr>
              <a:t>Kampania społeczna – z czym się mierzymy </a:t>
            </a:r>
            <a:endParaRPr lang="pl-PL" sz="2400" dirty="0">
              <a:latin typeface="Trebuchet MS" panose="020B0603020202020204" pitchFamily="34" charset="0"/>
            </a:endParaRPr>
          </a:p>
        </p:txBody>
      </p:sp>
      <p:sp>
        <p:nvSpPr>
          <p:cNvPr id="72" name="pole tekstowe 4"/>
          <p:cNvSpPr txBox="1">
            <a:spLocks noChangeArrowheads="1"/>
          </p:cNvSpPr>
          <p:nvPr/>
        </p:nvSpPr>
        <p:spPr bwMode="auto">
          <a:xfrm>
            <a:off x="599661" y="1895881"/>
            <a:ext cx="7859944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dirty="0" smtClean="0">
                <a:latin typeface="Trebuchet MS" pitchFamily="34" charset="0"/>
              </a:rPr>
              <a:t>Przeprowadzono </a:t>
            </a:r>
            <a:r>
              <a:rPr lang="pl-PL" altLang="pl-PL" sz="2000" dirty="0">
                <a:latin typeface="Trebuchet MS" pitchFamily="34" charset="0"/>
              </a:rPr>
              <a:t>badanie omnibusowe „</a:t>
            </a:r>
            <a:r>
              <a:rPr lang="pl-PL" altLang="pl-PL" sz="2000" dirty="0">
                <a:solidFill>
                  <a:srgbClr val="FF0000"/>
                </a:solidFill>
                <a:latin typeface="Trebuchet MS" pitchFamily="34" charset="0"/>
              </a:rPr>
              <a:t>Wirus HCV – świadomość wśród Polaków</a:t>
            </a:r>
            <a:r>
              <a:rPr lang="pl-PL" altLang="pl-PL" sz="2000" dirty="0">
                <a:latin typeface="Trebuchet MS" pitchFamily="34" charset="0"/>
              </a:rPr>
              <a:t>”, które potwierdziło, że znajomość wirusa HCV wśród Polaków jest na niezbyt wysokim poziomie </a:t>
            </a:r>
            <a:endParaRPr lang="pl-PL" altLang="pl-PL" sz="2000" dirty="0" smtClean="0">
              <a:latin typeface="Trebuchet MS" pitchFamily="34" charset="0"/>
            </a:endParaRP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dirty="0" smtClean="0">
                <a:latin typeface="Trebuchet MS" pitchFamily="34" charset="0"/>
              </a:rPr>
              <a:t>tylko </a:t>
            </a:r>
            <a:r>
              <a:rPr lang="pl-PL" altLang="pl-PL" sz="2000" b="1" dirty="0">
                <a:solidFill>
                  <a:srgbClr val="FF0000"/>
                </a:solidFill>
                <a:latin typeface="Trebuchet MS" pitchFamily="34" charset="0"/>
              </a:rPr>
              <a:t>37%</a:t>
            </a:r>
            <a:r>
              <a:rPr lang="pl-PL" altLang="pl-PL" sz="2000" dirty="0">
                <a:latin typeface="Trebuchet MS" pitchFamily="34" charset="0"/>
              </a:rPr>
              <a:t> badanych spontanicznie zadeklarowało, że słyszało o HCV, </a:t>
            </a:r>
            <a:endParaRPr lang="pl-PL" altLang="pl-PL" sz="2000" dirty="0" smtClean="0">
              <a:latin typeface="Trebuchet MS" pitchFamily="34" charset="0"/>
            </a:endParaRP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dirty="0" smtClean="0">
                <a:latin typeface="Trebuchet MS" pitchFamily="34" charset="0"/>
              </a:rPr>
              <a:t>jednak </a:t>
            </a:r>
            <a:r>
              <a:rPr lang="pl-PL" altLang="pl-PL" sz="2000" dirty="0">
                <a:latin typeface="Trebuchet MS" pitchFamily="34" charset="0"/>
              </a:rPr>
              <a:t>tylko </a:t>
            </a:r>
            <a:r>
              <a:rPr lang="pl-PL" altLang="pl-PL" sz="2000" b="1" dirty="0">
                <a:solidFill>
                  <a:srgbClr val="FF0000"/>
                </a:solidFill>
                <a:latin typeface="Trebuchet MS" pitchFamily="34" charset="0"/>
              </a:rPr>
              <a:t>28%</a:t>
            </a:r>
            <a:r>
              <a:rPr lang="pl-PL" altLang="pl-PL" sz="2000" dirty="0">
                <a:latin typeface="Trebuchet MS" pitchFamily="34" charset="0"/>
              </a:rPr>
              <a:t> </a:t>
            </a:r>
            <a:r>
              <a:rPr lang="pl-PL" altLang="pl-PL" sz="2000" dirty="0" smtClean="0">
                <a:latin typeface="Trebuchet MS" pitchFamily="34" charset="0"/>
              </a:rPr>
              <a:t>spośród respondentów trafnie </a:t>
            </a:r>
            <a:r>
              <a:rPr lang="pl-PL" altLang="pl-PL" sz="2000" dirty="0">
                <a:latin typeface="Trebuchet MS" pitchFamily="34" charset="0"/>
              </a:rPr>
              <a:t>powiązało go z chorobami związanymi z wątrobą, </a:t>
            </a:r>
            <a:endParaRPr lang="pl-PL" altLang="pl-PL" sz="2000" dirty="0" smtClean="0">
              <a:latin typeface="Trebuchet MS" pitchFamily="34" charset="0"/>
            </a:endParaRP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2000" dirty="0" smtClean="0">
                <a:solidFill>
                  <a:srgbClr val="FF0000"/>
                </a:solidFill>
                <a:latin typeface="Trebuchet MS" pitchFamily="34" charset="0"/>
              </a:rPr>
              <a:t>72</a:t>
            </a:r>
            <a:r>
              <a:rPr lang="pl-PL" altLang="pl-PL" sz="2000" dirty="0">
                <a:solidFill>
                  <a:srgbClr val="FF0000"/>
                </a:solidFill>
                <a:latin typeface="Trebuchet MS" pitchFamily="34" charset="0"/>
              </a:rPr>
              <a:t>%</a:t>
            </a:r>
            <a:r>
              <a:rPr lang="pl-PL" altLang="pl-PL" sz="2000" dirty="0">
                <a:latin typeface="Trebuchet MS" pitchFamily="34" charset="0"/>
              </a:rPr>
              <a:t> </a:t>
            </a:r>
            <a:r>
              <a:rPr lang="pl-PL" altLang="pl-PL" sz="2000" dirty="0" smtClean="0">
                <a:latin typeface="Trebuchet MS" pitchFamily="34" charset="0"/>
              </a:rPr>
              <a:t>tych badanych </a:t>
            </a:r>
            <a:r>
              <a:rPr lang="pl-PL" altLang="pl-PL" sz="2000" dirty="0">
                <a:latin typeface="Trebuchet MS" pitchFamily="34" charset="0"/>
              </a:rPr>
              <a:t>sądziła, że można się zaszczepić przeciw wirusowi HCV</a:t>
            </a:r>
            <a:r>
              <a:rPr lang="pl-PL" altLang="pl-PL" sz="2000" dirty="0" smtClean="0">
                <a:latin typeface="Trebuchet MS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08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az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pole tekstowe 15"/>
          <p:cNvSpPr txBox="1">
            <a:spLocks noChangeArrowheads="1"/>
          </p:cNvSpPr>
          <p:nvPr/>
        </p:nvSpPr>
        <p:spPr bwMode="auto">
          <a:xfrm>
            <a:off x="555625" y="6534150"/>
            <a:ext cx="78851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sp>
        <p:nvSpPr>
          <p:cNvPr id="41989" name="Tytuł 1"/>
          <p:cNvSpPr txBox="1">
            <a:spLocks/>
          </p:cNvSpPr>
          <p:nvPr/>
        </p:nvSpPr>
        <p:spPr bwMode="auto">
          <a:xfrm>
            <a:off x="555625" y="2657475"/>
            <a:ext cx="82359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400" dirty="0">
                <a:latin typeface="Arial" pitchFamily="34" charset="0"/>
              </a:rPr>
              <a:t>PROJEKT WSPÓŁFINANSOWANY PRZEZ SZWAJCARIĘ  W RAMACH SZWAJCARSKIEGO PROGRAMU WSPÓŁPRACY  Z NOWYMI KRAJAMI CZŁONKOWSKIMI UNII EUROPEJSKIEJ </a:t>
            </a:r>
            <a:br>
              <a:rPr lang="pl-PL" sz="1400" dirty="0">
                <a:latin typeface="Arial" pitchFamily="34" charset="0"/>
              </a:rPr>
            </a:br>
            <a:r>
              <a:rPr lang="pl-PL" dirty="0"/>
              <a:t>ORAZ MINISTRA ZDROWIA</a:t>
            </a:r>
            <a:endParaRPr lang="pl-PL" sz="1400" dirty="0">
              <a:latin typeface="Arial" pitchFamily="34" charset="0"/>
            </a:endParaRPr>
          </a:p>
        </p:txBody>
      </p:sp>
      <p:sp>
        <p:nvSpPr>
          <p:cNvPr id="41990" name="Prostokąt 1"/>
          <p:cNvSpPr>
            <a:spLocks noChangeArrowheads="1"/>
          </p:cNvSpPr>
          <p:nvPr/>
        </p:nvSpPr>
        <p:spPr bwMode="auto">
          <a:xfrm>
            <a:off x="538163" y="3836988"/>
            <a:ext cx="4572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1000">
                <a:latin typeface="Myriad Pro"/>
              </a:rPr>
              <a:t>Narodowy Instytut Zdrowia Publicznego – Państwowy Zakład Higieny</a:t>
            </a:r>
          </a:p>
          <a:p>
            <a:r>
              <a:rPr lang="pl-PL" sz="1000">
                <a:latin typeface="Myriad Pro"/>
              </a:rPr>
              <a:t>ul. Chocimska 24</a:t>
            </a:r>
          </a:p>
          <a:p>
            <a:r>
              <a:rPr lang="pl-PL" sz="1000">
                <a:latin typeface="Myriad Pro"/>
              </a:rPr>
              <a:t>00-791 Warszawa</a:t>
            </a:r>
          </a:p>
          <a:p>
            <a:r>
              <a:rPr lang="pl-PL" sz="1000">
                <a:latin typeface="Myriad Pro"/>
              </a:rPr>
              <a:t>Tel.: +48 22 542 13 71</a:t>
            </a:r>
          </a:p>
          <a:p>
            <a:r>
              <a:rPr lang="pl-PL" sz="1000">
                <a:latin typeface="Myriad Pro"/>
              </a:rPr>
              <a:t>Fax.: +48 22 849 74 84, +48 22 849 35 13</a:t>
            </a:r>
          </a:p>
          <a:p>
            <a:r>
              <a:rPr lang="pl-PL" sz="1000">
                <a:latin typeface="Myriad Pro"/>
              </a:rPr>
              <a:t>e-mail: hcv@pzh.gov.pl</a:t>
            </a:r>
          </a:p>
          <a:p>
            <a:r>
              <a:rPr lang="pl-PL" sz="1000">
                <a:latin typeface="Myriad Pro"/>
              </a:rPr>
              <a:t>www: http://www.hcv.pzh.gov.pl</a:t>
            </a:r>
          </a:p>
        </p:txBody>
      </p:sp>
      <p:grpSp>
        <p:nvGrpSpPr>
          <p:cNvPr id="42002" name="Group 18"/>
          <p:cNvGrpSpPr>
            <a:grpSpLocks/>
          </p:cNvGrpSpPr>
          <p:nvPr/>
        </p:nvGrpSpPr>
        <p:grpSpPr bwMode="auto">
          <a:xfrm>
            <a:off x="555625" y="5370513"/>
            <a:ext cx="7604125" cy="703262"/>
            <a:chOff x="350" y="3383"/>
            <a:chExt cx="4790" cy="443"/>
          </a:xfrm>
        </p:grpSpPr>
        <p:pic>
          <p:nvPicPr>
            <p:cNvPr id="42003" name="Obraz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" y="3383"/>
              <a:ext cx="36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4" name="Text Box 9"/>
            <p:cNvSpPr txBox="1">
              <a:spLocks noChangeArrowheads="1"/>
            </p:cNvSpPr>
            <p:nvPr/>
          </p:nvSpPr>
          <p:spPr bwMode="auto">
            <a:xfrm>
              <a:off x="710" y="3383"/>
              <a:ext cx="85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l-PL" sz="800" b="1">
                  <a:latin typeface="Trebuchet MS" pitchFamily="34" charset="0"/>
                </a:rPr>
                <a:t>Narodowy Instytut Zdrowia Publicznego – Państwowy Zakład Higieny w Warszawie</a:t>
              </a:r>
              <a:endParaRPr lang="pl-PL"/>
            </a:p>
          </p:txBody>
        </p:sp>
        <p:pic>
          <p:nvPicPr>
            <p:cNvPr id="42005" name="Obraz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389"/>
              <a:ext cx="36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6" name="Text Box 8"/>
            <p:cNvSpPr txBox="1">
              <a:spLocks noChangeArrowheads="1"/>
            </p:cNvSpPr>
            <p:nvPr/>
          </p:nvSpPr>
          <p:spPr bwMode="auto">
            <a:xfrm>
              <a:off x="2255" y="3389"/>
              <a:ext cx="555" cy="3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l-PL" sz="800" b="1">
                  <a:latin typeface="Trebuchet MS" pitchFamily="34" charset="0"/>
                </a:rPr>
                <a:t>Instytut Psychiatrii</a:t>
              </a:r>
            </a:p>
            <a:p>
              <a:pPr algn="ctr" eaLnBrk="1" hangingPunct="1"/>
              <a:r>
                <a:rPr lang="pl-PL" sz="800" b="1">
                  <a:latin typeface="Trebuchet MS" pitchFamily="34" charset="0"/>
                </a:rPr>
                <a:t>I Neurologii </a:t>
              </a:r>
              <a:br>
                <a:rPr lang="pl-PL" sz="800" b="1">
                  <a:latin typeface="Trebuchet MS" pitchFamily="34" charset="0"/>
                </a:rPr>
              </a:br>
              <a:r>
                <a:rPr lang="pl-PL" sz="800" b="1">
                  <a:latin typeface="Trebuchet MS" pitchFamily="34" charset="0"/>
                </a:rPr>
                <a:t>w Warszawie</a:t>
              </a:r>
              <a:endParaRPr lang="pl-PL"/>
            </a:p>
          </p:txBody>
        </p:sp>
        <p:pic>
          <p:nvPicPr>
            <p:cNvPr id="42007" name="Obraz 7" descr="Opis: logon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" y="3385"/>
              <a:ext cx="4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8" name="Text Box 5"/>
            <p:cNvSpPr txBox="1">
              <a:spLocks noChangeArrowheads="1"/>
            </p:cNvSpPr>
            <p:nvPr/>
          </p:nvSpPr>
          <p:spPr bwMode="auto">
            <a:xfrm>
              <a:off x="3452" y="3412"/>
              <a:ext cx="526" cy="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l-PL" sz="800" b="1">
                  <a:latin typeface="Trebuchet MS" pitchFamily="34" charset="0"/>
                </a:rPr>
                <a:t>Uniwersytet Medyczny </a:t>
              </a:r>
              <a:br>
                <a:rPr lang="pl-PL" sz="800" b="1">
                  <a:latin typeface="Trebuchet MS" pitchFamily="34" charset="0"/>
                </a:rPr>
              </a:br>
              <a:r>
                <a:rPr lang="pl-PL" sz="800" b="1">
                  <a:latin typeface="Trebuchet MS" pitchFamily="34" charset="0"/>
                </a:rPr>
                <a:t>w Lublinie</a:t>
              </a:r>
              <a:endParaRPr lang="pl-PL"/>
            </a:p>
          </p:txBody>
        </p:sp>
        <p:pic>
          <p:nvPicPr>
            <p:cNvPr id="42009" name="Obraz 6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" y="3421"/>
              <a:ext cx="36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0" name="Text Box 4"/>
            <p:cNvSpPr txBox="1">
              <a:spLocks noChangeArrowheads="1"/>
            </p:cNvSpPr>
            <p:nvPr/>
          </p:nvSpPr>
          <p:spPr bwMode="auto">
            <a:xfrm>
              <a:off x="4672" y="3421"/>
              <a:ext cx="468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l-PL" sz="800" b="1">
                  <a:latin typeface="Trebuchet MS" pitchFamily="34" charset="0"/>
                </a:rPr>
                <a:t>Główny Inspektorat Sanitarny</a:t>
              </a:r>
              <a:endParaRPr lang="pl-PL"/>
            </a:p>
          </p:txBody>
        </p:sp>
      </p:grpSp>
      <p:pic>
        <p:nvPicPr>
          <p:cNvPr id="42011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97" y="1536659"/>
            <a:ext cx="1035368" cy="73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sp>
        <p:nvSpPr>
          <p:cNvPr id="21" name="Tytuł 4"/>
          <p:cNvSpPr txBox="1">
            <a:spLocks/>
          </p:cNvSpPr>
          <p:nvPr/>
        </p:nvSpPr>
        <p:spPr bwMode="auto">
          <a:xfrm>
            <a:off x="625076" y="860558"/>
            <a:ext cx="7772400" cy="6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400" dirty="0" smtClean="0">
                <a:latin typeface="Trebuchet MS" panose="020B0603020202020204" pitchFamily="34" charset="0"/>
              </a:rPr>
              <a:t>Dziękujemy za uwagę</a:t>
            </a:r>
            <a:endParaRPr lang="pl-PL" sz="24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93" y="55630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sp>
        <p:nvSpPr>
          <p:cNvPr id="80" name="Prostokąt 79"/>
          <p:cNvSpPr/>
          <p:nvPr/>
        </p:nvSpPr>
        <p:spPr>
          <a:xfrm>
            <a:off x="628184" y="2071524"/>
            <a:ext cx="5869584" cy="29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dirty="0" smtClean="0">
                <a:latin typeface="Trebuchet MS" panose="020B0603020202020204" pitchFamily="34" charset="0"/>
              </a:rPr>
              <a:t>Projekt realizowany będzie w latach 2012-2016, a jego szacowane całkowite koszty kwalifikowane wynoszą 4.669.907 CHF, z czego:</a:t>
            </a:r>
            <a:br>
              <a:rPr lang="pl-PL" dirty="0" smtClean="0">
                <a:latin typeface="Trebuchet MS" panose="020B0603020202020204" pitchFamily="34" charset="0"/>
              </a:rPr>
            </a:br>
            <a:r>
              <a:rPr lang="pl-PL" dirty="0" smtClean="0">
                <a:latin typeface="Trebuchet MS" panose="020B0603020202020204" pitchFamily="34" charset="0"/>
              </a:rPr>
              <a:t>1) kwota 3.969.421 CHF, stanowiąca 85% całkowitych kosztów kwalifikowanych będzie dofinansowaniem strony szwajcarskiej,</a:t>
            </a:r>
          </a:p>
          <a:p>
            <a:pPr>
              <a:lnSpc>
                <a:spcPct val="114000"/>
              </a:lnSpc>
            </a:pPr>
            <a:r>
              <a:rPr lang="pl-PL" dirty="0" smtClean="0">
                <a:latin typeface="Trebuchet MS" panose="020B0603020202020204" pitchFamily="34" charset="0"/>
              </a:rPr>
              <a:t>2) kwota 700.486 CHF, stanowiąca 15% całkowitych kosztów kwalifikowanych będzie wkładem krajowym, finansowanym przez Ministra Zdrowia.</a:t>
            </a:r>
            <a:endParaRPr lang="pl-PL" dirty="0">
              <a:latin typeface="Trebuchet MS" panose="020B0603020202020204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87" y="2968942"/>
            <a:ext cx="1794927" cy="2403044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622">
            <a:off x="7559134" y="4541330"/>
            <a:ext cx="1518159" cy="28482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262923" y="1338933"/>
            <a:ext cx="460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Trebuchet MS" panose="020B0603020202020204" pitchFamily="34" charset="0"/>
              </a:rPr>
              <a:t>Projekt „Zapobieganie zakażeniom HCV”</a:t>
            </a:r>
            <a:endParaRPr lang="pl-PL" dirty="0"/>
          </a:p>
        </p:txBody>
      </p:sp>
      <p:pic>
        <p:nvPicPr>
          <p:cNvPr id="70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519" y="1090617"/>
            <a:ext cx="1213358" cy="86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93" y="55630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sp>
        <p:nvSpPr>
          <p:cNvPr id="70" name="Prostokąt 69"/>
          <p:cNvSpPr/>
          <p:nvPr/>
        </p:nvSpPr>
        <p:spPr>
          <a:xfrm>
            <a:off x="871140" y="1785190"/>
            <a:ext cx="7473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Trebuchet MS" panose="020B0603020202020204" pitchFamily="34" charset="0"/>
              </a:rPr>
              <a:t>Projekt </a:t>
            </a:r>
            <a:r>
              <a:rPr lang="pl-PL" sz="1600" dirty="0" smtClean="0">
                <a:latin typeface="Trebuchet MS" panose="020B0603020202020204" pitchFamily="34" charset="0"/>
              </a:rPr>
              <a:t>1 „Usprawnienie </a:t>
            </a:r>
            <a:r>
              <a:rPr lang="pl-PL" sz="1600" dirty="0">
                <a:latin typeface="Trebuchet MS" panose="020B0603020202020204" pitchFamily="34" charset="0"/>
              </a:rPr>
              <a:t>diagnostyki HCV, oszacowanie występowania HCV w populacji ogólnej oraz analiza czynników związanych z występowaniem  HCV” </a:t>
            </a:r>
          </a:p>
        </p:txBody>
      </p:sp>
      <p:sp>
        <p:nvSpPr>
          <p:cNvPr id="71" name="Prostokąt 70"/>
          <p:cNvSpPr/>
          <p:nvPr/>
        </p:nvSpPr>
        <p:spPr>
          <a:xfrm>
            <a:off x="886831" y="2632225"/>
            <a:ext cx="7473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Trebuchet MS" panose="020B0603020202020204" pitchFamily="34" charset="0"/>
              </a:rPr>
              <a:t>Projekt 2 „Zmniejszenie ryzyka zakażenia HCV w populacji iniekcyjnych użytkowników narkotyków (IDU)” </a:t>
            </a:r>
          </a:p>
        </p:txBody>
      </p:sp>
      <p:sp>
        <p:nvSpPr>
          <p:cNvPr id="72" name="Prostokąt 71"/>
          <p:cNvSpPr/>
          <p:nvPr/>
        </p:nvSpPr>
        <p:spPr>
          <a:xfrm>
            <a:off x="923528" y="3476606"/>
            <a:ext cx="7369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Trebuchet MS" panose="020B0603020202020204" pitchFamily="34" charset="0"/>
              </a:rPr>
              <a:t>Projekt </a:t>
            </a:r>
            <a:r>
              <a:rPr lang="pl-PL" sz="1600" dirty="0" smtClean="0">
                <a:latin typeface="Trebuchet MS" panose="020B0603020202020204" pitchFamily="34" charset="0"/>
              </a:rPr>
              <a:t>3 „Pilotażowy </a:t>
            </a:r>
            <a:r>
              <a:rPr lang="pl-PL" sz="1600" dirty="0">
                <a:latin typeface="Trebuchet MS" panose="020B0603020202020204" pitchFamily="34" charset="0"/>
              </a:rPr>
              <a:t>Program badania kobiet w ciąży w kierunku zakażeń HCV” </a:t>
            </a:r>
          </a:p>
        </p:txBody>
      </p:sp>
      <p:pic>
        <p:nvPicPr>
          <p:cNvPr id="73" name="Obraz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0" y="1812169"/>
            <a:ext cx="549406" cy="54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Obraz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" y="2659657"/>
            <a:ext cx="487235" cy="48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Prostokąt 74"/>
          <p:cNvSpPr/>
          <p:nvPr/>
        </p:nvSpPr>
        <p:spPr>
          <a:xfrm>
            <a:off x="901213" y="4186399"/>
            <a:ext cx="7473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Trebuchet MS" panose="020B0603020202020204" pitchFamily="34" charset="0"/>
              </a:rPr>
              <a:t>Projekt </a:t>
            </a:r>
            <a:r>
              <a:rPr lang="pl-PL" sz="1600" dirty="0" smtClean="0">
                <a:latin typeface="Trebuchet MS" panose="020B0603020202020204" pitchFamily="34" charset="0"/>
              </a:rPr>
              <a:t>4 „Jakościowa </a:t>
            </a:r>
            <a:r>
              <a:rPr lang="pl-PL" sz="1600" dirty="0">
                <a:latin typeface="Trebuchet MS" panose="020B0603020202020204" pitchFamily="34" charset="0"/>
              </a:rPr>
              <a:t>ocena ryzyka zakażenia HCV w świetle stosowanych procedur medycznych w wybranych zakładach opieki zdrowotnej”</a:t>
            </a:r>
          </a:p>
        </p:txBody>
      </p:sp>
      <p:pic>
        <p:nvPicPr>
          <p:cNvPr id="76" name="Obraz 7" descr="Opis: logon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" y="4122391"/>
            <a:ext cx="555362" cy="5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Prostokąt 77"/>
          <p:cNvSpPr/>
          <p:nvPr/>
        </p:nvSpPr>
        <p:spPr>
          <a:xfrm>
            <a:off x="923524" y="5139899"/>
            <a:ext cx="7787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Trebuchet MS" panose="020B0603020202020204" pitchFamily="34" charset="0"/>
              </a:rPr>
              <a:t>Projekt </a:t>
            </a:r>
            <a:r>
              <a:rPr lang="pl-PL" sz="1600" dirty="0" smtClean="0">
                <a:latin typeface="Trebuchet MS" panose="020B0603020202020204" pitchFamily="34" charset="0"/>
              </a:rPr>
              <a:t>5 „Edukacja </a:t>
            </a:r>
            <a:r>
              <a:rPr lang="pl-PL" sz="1600" dirty="0">
                <a:latin typeface="Trebuchet MS" panose="020B0603020202020204" pitchFamily="34" charset="0"/>
              </a:rPr>
              <a:t>pracowników wybranych zawodów zwiększonego ryzyka transmisji zakażeń krwiopochodnych  </a:t>
            </a:r>
            <a:r>
              <a:rPr lang="pl-PL" sz="1600" dirty="0" smtClean="0">
                <a:latin typeface="Trebuchet MS" panose="020B0603020202020204" pitchFamily="34" charset="0"/>
              </a:rPr>
              <a:t>i </a:t>
            </a:r>
            <a:r>
              <a:rPr lang="pl-PL" sz="1600" dirty="0">
                <a:latin typeface="Trebuchet MS" panose="020B0603020202020204" pitchFamily="34" charset="0"/>
              </a:rPr>
              <a:t>ogółu społeczeństwa </a:t>
            </a:r>
            <a:endParaRPr lang="pl-PL" sz="1600" dirty="0" smtClean="0">
              <a:latin typeface="Trebuchet MS" panose="020B0603020202020204" pitchFamily="34" charset="0"/>
            </a:endParaRPr>
          </a:p>
          <a:p>
            <a:r>
              <a:rPr lang="pl-PL" sz="1600" dirty="0" smtClean="0">
                <a:latin typeface="Trebuchet MS" panose="020B0603020202020204" pitchFamily="34" charset="0"/>
              </a:rPr>
              <a:t>w </a:t>
            </a:r>
            <a:r>
              <a:rPr lang="pl-PL" sz="1600" dirty="0">
                <a:latin typeface="Trebuchet MS" panose="020B0603020202020204" pitchFamily="34" charset="0"/>
              </a:rPr>
              <a:t>zakresie prewencji (HCV, HBV, HIV)”</a:t>
            </a:r>
          </a:p>
        </p:txBody>
      </p:sp>
      <p:pic>
        <p:nvPicPr>
          <p:cNvPr id="81" name="Obraz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4" y="5079536"/>
            <a:ext cx="506586" cy="50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Obraz 6"/>
          <p:cNvPicPr preferRelativeResize="0"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5" y="5644656"/>
            <a:ext cx="458352" cy="4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ytuł 4"/>
          <p:cNvSpPr>
            <a:spLocks noGrp="1"/>
          </p:cNvSpPr>
          <p:nvPr>
            <p:ph type="ctrTitle"/>
          </p:nvPr>
        </p:nvSpPr>
        <p:spPr>
          <a:xfrm>
            <a:off x="555625" y="1009760"/>
            <a:ext cx="7772400" cy="511175"/>
          </a:xfrm>
        </p:spPr>
        <p:txBody>
          <a:bodyPr/>
          <a:lstStyle/>
          <a:p>
            <a:pPr algn="l"/>
            <a:r>
              <a:rPr lang="pl-PL" sz="1800" dirty="0" smtClean="0">
                <a:latin typeface="Trebuchet MS" panose="020B0603020202020204" pitchFamily="34" charset="0"/>
              </a:rPr>
              <a:t>Projekt </a:t>
            </a:r>
            <a:r>
              <a:rPr lang="pl-PL" sz="1800" dirty="0">
                <a:latin typeface="Trebuchet MS" panose="020B0603020202020204" pitchFamily="34" charset="0"/>
              </a:rPr>
              <a:t>„Zapobieganie zakażeniom HCV” </a:t>
            </a:r>
            <a:r>
              <a:rPr lang="pl-PL" sz="1800" dirty="0" smtClean="0">
                <a:latin typeface="Trebuchet MS" panose="020B0603020202020204" pitchFamily="34" charset="0"/>
              </a:rPr>
              <a:t>obejmuje swoim zakresem: </a:t>
            </a:r>
            <a:endParaRPr lang="pl-PL" sz="1800" dirty="0">
              <a:latin typeface="Trebuchet MS" panose="020B0603020202020204" pitchFamily="34" charset="0"/>
            </a:endParaRPr>
          </a:p>
        </p:txBody>
      </p:sp>
      <p:pic>
        <p:nvPicPr>
          <p:cNvPr id="79" name="Obraz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" y="3392640"/>
            <a:ext cx="549406" cy="54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pole tekstowe 2"/>
          <p:cNvSpPr txBox="1">
            <a:spLocks noChangeArrowheads="1"/>
          </p:cNvSpPr>
          <p:nvPr/>
        </p:nvSpPr>
        <p:spPr bwMode="auto">
          <a:xfrm>
            <a:off x="96386" y="1787274"/>
            <a:ext cx="792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n-US" sz="2400">
              <a:latin typeface="Trebuchet MS" pitchFamily="34" charset="0"/>
            </a:endParaRPr>
          </a:p>
        </p:txBody>
      </p:sp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93" y="55630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sp>
        <p:nvSpPr>
          <p:cNvPr id="78" name="Prostokąt 77"/>
          <p:cNvSpPr/>
          <p:nvPr/>
        </p:nvSpPr>
        <p:spPr>
          <a:xfrm>
            <a:off x="555625" y="2150558"/>
            <a:ext cx="8154988" cy="3500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400" dirty="0">
                <a:latin typeface="Trebuchet MS" panose="020B0603020202020204" pitchFamily="34" charset="0"/>
              </a:rPr>
              <a:t>Celem głównym projektu jest stworzenie podstaw do zaplanowania długofalowej strategii przeciwdziałania zakażeniom HCV i zwalczania </a:t>
            </a:r>
            <a:r>
              <a:rPr lang="pl-PL" sz="1400" dirty="0" err="1">
                <a:latin typeface="Trebuchet MS" panose="020B0603020202020204" pitchFamily="34" charset="0"/>
              </a:rPr>
              <a:t>wzw</a:t>
            </a:r>
            <a:r>
              <a:rPr lang="pl-PL" sz="1400" dirty="0">
                <a:latin typeface="Trebuchet MS" panose="020B0603020202020204" pitchFamily="34" charset="0"/>
              </a:rPr>
              <a:t> C w Polsce </a:t>
            </a:r>
            <a:r>
              <a:rPr lang="pl-PL" sz="1400" dirty="0" smtClean="0">
                <a:latin typeface="Trebuchet MS" panose="020B0603020202020204" pitchFamily="34" charset="0"/>
              </a:rPr>
              <a:t>poprzez:</a:t>
            </a:r>
          </a:p>
          <a:p>
            <a:pPr marL="342900" indent="-342900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latin typeface="Trebuchet MS" panose="020B0603020202020204" pitchFamily="34" charset="0"/>
              </a:rPr>
              <a:t>określenie </a:t>
            </a:r>
            <a:r>
              <a:rPr lang="pl-PL" sz="1400" dirty="0">
                <a:latin typeface="Trebuchet MS" panose="020B0603020202020204" pitchFamily="34" charset="0"/>
              </a:rPr>
              <a:t>sytuacji epidemiologicznej, </a:t>
            </a:r>
            <a:r>
              <a:rPr lang="pl-PL" sz="1400" dirty="0" smtClean="0">
                <a:latin typeface="Trebuchet MS" panose="020B0603020202020204" pitchFamily="34" charset="0"/>
              </a:rPr>
              <a:t>w tym w grupie kobiet w ciąży</a:t>
            </a:r>
          </a:p>
          <a:p>
            <a:pPr marL="342900" indent="-342900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FontTx/>
              <a:buAutoNum type="arabicParenR"/>
            </a:pPr>
            <a:r>
              <a:rPr lang="pl-PL" sz="1400" dirty="0">
                <a:latin typeface="Trebuchet MS" panose="020B0603020202020204" pitchFamily="34" charset="0"/>
              </a:rPr>
              <a:t>przygotowanie założeń rutynowych badań diagnostycznych, zwłaszcza wśród użytkowników substancji psychoaktywnych, </a:t>
            </a:r>
          </a:p>
          <a:p>
            <a:pPr marL="342900" indent="-342900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latin typeface="Trebuchet MS" panose="020B0603020202020204" pitchFamily="34" charset="0"/>
              </a:rPr>
              <a:t>ocenę </a:t>
            </a:r>
            <a:r>
              <a:rPr lang="pl-PL" sz="1400" dirty="0">
                <a:latin typeface="Trebuchet MS" panose="020B0603020202020204" pitchFamily="34" charset="0"/>
              </a:rPr>
              <a:t>ryzyka zakażeń w placówkach medycznych i w sektorze usług o zwiększonym ryzyku transmisji zakażeń krwiopochodnych, </a:t>
            </a:r>
            <a:endParaRPr lang="pl-PL" sz="1400" dirty="0" smtClean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latin typeface="Trebuchet MS" panose="020B0603020202020204" pitchFamily="34" charset="0"/>
              </a:rPr>
              <a:t>opracowanie </a:t>
            </a:r>
            <a:r>
              <a:rPr lang="pl-PL" sz="1400" dirty="0">
                <a:latin typeface="Trebuchet MS" panose="020B0603020202020204" pitchFamily="34" charset="0"/>
              </a:rPr>
              <a:t>i przeprowadzenie programu edukacyjnego w zakresie społecznego uświadomienia problemu zakażeń HCV i zasad zapobiegania tym </a:t>
            </a:r>
            <a:r>
              <a:rPr lang="pl-PL" sz="1400" dirty="0" smtClean="0">
                <a:latin typeface="Trebuchet MS" panose="020B0603020202020204" pitchFamily="34" charset="0"/>
              </a:rPr>
              <a:t>zakażeniom</a:t>
            </a:r>
          </a:p>
          <a:p>
            <a:pPr marL="342900" indent="-342900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AutoNum type="arabicParenR"/>
            </a:pPr>
            <a:r>
              <a:rPr lang="pl-PL" sz="1400" dirty="0">
                <a:latin typeface="Trebuchet MS" panose="020B0603020202020204" pitchFamily="34" charset="0"/>
              </a:rPr>
              <a:t>p</a:t>
            </a:r>
            <a:r>
              <a:rPr lang="pl-PL" sz="1400" dirty="0" smtClean="0">
                <a:latin typeface="Trebuchet MS" panose="020B0603020202020204" pitchFamily="34" charset="0"/>
              </a:rPr>
              <a:t>rzeprowadzenie </a:t>
            </a:r>
            <a:r>
              <a:rPr lang="pl-PL" sz="1400" dirty="0">
                <a:latin typeface="Trebuchet MS" panose="020B0603020202020204" pitchFamily="34" charset="0"/>
              </a:rPr>
              <a:t>kampanii społecznej </a:t>
            </a:r>
            <a:r>
              <a:rPr lang="pl-PL" sz="1400" dirty="0" smtClean="0">
                <a:latin typeface="Trebuchet MS" panose="020B0603020202020204" pitchFamily="34" charset="0"/>
              </a:rPr>
              <a:t>ukierunkowanej na propagowanie </a:t>
            </a:r>
            <a:r>
              <a:rPr lang="pl-PL" sz="1400" dirty="0">
                <a:latin typeface="Trebuchet MS" panose="020B0603020202020204" pitchFamily="34" charset="0"/>
              </a:rPr>
              <a:t>różnych typów działań/zachowań w celu prewencji zakażeń wirusem </a:t>
            </a:r>
            <a:r>
              <a:rPr lang="pl-PL" sz="1400" dirty="0" smtClean="0">
                <a:latin typeface="Trebuchet MS" panose="020B0603020202020204" pitchFamily="34" charset="0"/>
              </a:rPr>
              <a:t>HCV oraz pokazanie </a:t>
            </a:r>
            <a:r>
              <a:rPr lang="pl-PL" sz="1400" dirty="0">
                <a:latin typeface="Trebuchet MS" panose="020B0603020202020204" pitchFamily="34" charset="0"/>
              </a:rPr>
              <a:t>możliwości dokonania świadomego wyboru przez każdego z </a:t>
            </a:r>
            <a:r>
              <a:rPr lang="pl-PL" sz="1400" dirty="0" smtClean="0">
                <a:latin typeface="Trebuchet MS" panose="020B0603020202020204" pitchFamily="34" charset="0"/>
              </a:rPr>
              <a:t>nas.</a:t>
            </a:r>
            <a:endParaRPr lang="pl-PL" sz="1400" dirty="0">
              <a:latin typeface="Trebuchet MS" panose="020B0603020202020204" pitchFamily="34" charset="0"/>
            </a:endParaRPr>
          </a:p>
        </p:txBody>
      </p:sp>
      <p:sp>
        <p:nvSpPr>
          <p:cNvPr id="83" name="Tytuł 4"/>
          <p:cNvSpPr>
            <a:spLocks noGrp="1"/>
          </p:cNvSpPr>
          <p:nvPr>
            <p:ph type="ctrTitle"/>
          </p:nvPr>
        </p:nvSpPr>
        <p:spPr>
          <a:xfrm>
            <a:off x="555625" y="1314080"/>
            <a:ext cx="7772400" cy="511175"/>
          </a:xfrm>
        </p:spPr>
        <p:txBody>
          <a:bodyPr/>
          <a:lstStyle/>
          <a:p>
            <a:pPr algn="l"/>
            <a:r>
              <a:rPr lang="pl-PL" sz="2400" dirty="0" smtClean="0">
                <a:latin typeface="Trebuchet MS" panose="020B0603020202020204" pitchFamily="34" charset="0"/>
              </a:rPr>
              <a:t>Cel Projektu </a:t>
            </a:r>
            <a:r>
              <a:rPr lang="pl-PL" sz="2400" dirty="0">
                <a:latin typeface="Trebuchet MS" panose="020B0603020202020204" pitchFamily="34" charset="0"/>
              </a:rPr>
              <a:t>„Zapobieganie zakażeniom HCV</a:t>
            </a:r>
            <a:r>
              <a:rPr lang="pl-PL" sz="2400" dirty="0" smtClean="0">
                <a:latin typeface="Trebuchet MS" panose="020B0603020202020204" pitchFamily="34" charset="0"/>
              </a:rPr>
              <a:t>”</a:t>
            </a:r>
            <a:endParaRPr lang="pl-PL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1200">
                <a:solidFill>
                  <a:schemeClr val="bg1"/>
                </a:solidFill>
                <a:latin typeface="Arial" pitchFamily="34" charset="0"/>
              </a:rPr>
              <a:t>www.hcv.pzh.gov.pl</a:t>
            </a:r>
          </a:p>
        </p:txBody>
      </p:sp>
      <p:pic>
        <p:nvPicPr>
          <p:cNvPr id="819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38" y="5561456"/>
            <a:ext cx="836870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54" y="400050"/>
            <a:ext cx="598881" cy="2844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6" y="1550365"/>
            <a:ext cx="3705061" cy="4186367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08" y="1869867"/>
            <a:ext cx="1257568" cy="16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08" y="4227253"/>
            <a:ext cx="1179479" cy="15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Prostokąt zaokrąglony 77"/>
          <p:cNvSpPr/>
          <p:nvPr/>
        </p:nvSpPr>
        <p:spPr>
          <a:xfrm>
            <a:off x="437637" y="5810614"/>
            <a:ext cx="2231821" cy="3398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latin typeface="Trebuchet MS" panose="020B0603020202020204" pitchFamily="34" charset="0"/>
              </a:rPr>
              <a:t>www.hcv.pzh.gov.pl</a:t>
            </a:r>
            <a:endParaRPr lang="pl-PL" sz="1400" b="1" dirty="0">
              <a:latin typeface="Trebuchet MS" panose="020B0603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05" y="4856767"/>
            <a:ext cx="2435455" cy="129366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36" y="3033803"/>
            <a:ext cx="2167469" cy="146593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05" y="1550365"/>
            <a:ext cx="2443409" cy="11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pole tekstowe 2"/>
          <p:cNvSpPr txBox="1">
            <a:spLocks noChangeArrowheads="1"/>
          </p:cNvSpPr>
          <p:nvPr/>
        </p:nvSpPr>
        <p:spPr bwMode="auto">
          <a:xfrm>
            <a:off x="555625" y="6534150"/>
            <a:ext cx="7381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200">
                <a:solidFill>
                  <a:schemeClr val="bg1"/>
                </a:solidFill>
                <a:latin typeface="Arial" panose="020B0604020202020204" pitchFamily="34" charset="0"/>
              </a:rPr>
              <a:t>www.hcv.pzh.gov.pl</a:t>
            </a:r>
          </a:p>
        </p:txBody>
      </p:sp>
      <p:pic>
        <p:nvPicPr>
          <p:cNvPr id="10244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0050"/>
            <a:ext cx="13795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pole tekstowe 2"/>
          <p:cNvSpPr txBox="1">
            <a:spLocks noChangeArrowheads="1"/>
          </p:cNvSpPr>
          <p:nvPr/>
        </p:nvSpPr>
        <p:spPr bwMode="auto">
          <a:xfrm>
            <a:off x="555625" y="2046288"/>
            <a:ext cx="792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pl-PL" sz="2400">
              <a:latin typeface="Trebuchet MS" panose="020B0603020202020204" pitchFamily="34" charset="0"/>
            </a:endParaRPr>
          </a:p>
        </p:txBody>
      </p:sp>
      <p:pic>
        <p:nvPicPr>
          <p:cNvPr id="10246" name="Picture 16" descr="C:\Users\mburzynski\Desktop\HCV ai eps pdf\HC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5562600"/>
            <a:ext cx="8366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00050"/>
            <a:ext cx="598487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pole tekstowe 24"/>
          <p:cNvSpPr txBox="1">
            <a:spLocks noChangeArrowheads="1"/>
          </p:cNvSpPr>
          <p:nvPr/>
        </p:nvSpPr>
        <p:spPr bwMode="auto">
          <a:xfrm>
            <a:off x="268899" y="733091"/>
            <a:ext cx="3681871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40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Projekt 1</a:t>
            </a:r>
          </a:p>
          <a:p>
            <a:pPr eaLnBrk="1" hangingPunct="1"/>
            <a:endParaRPr lang="pl-PL" altLang="pl-PL" sz="1600" b="1" dirty="0" smtClean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eaLnBrk="1" hangingPunct="1"/>
            <a:endParaRPr lang="pl-PL" altLang="pl-PL" sz="1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eaLnBrk="1" hangingPunct="1"/>
            <a:r>
              <a:rPr lang="pl-PL" altLang="pl-PL" sz="1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Zakres </a:t>
            </a:r>
            <a:r>
              <a:rPr lang="pl-PL" altLang="pl-PL" sz="1600" b="1" dirty="0">
                <a:solidFill>
                  <a:srgbClr val="FF0000"/>
                </a:solidFill>
                <a:latin typeface="Trebuchet MS" panose="020B0603020202020204" pitchFamily="34" charset="0"/>
              </a:rPr>
              <a:t>działań i zasięg geograficzny</a:t>
            </a:r>
          </a:p>
          <a:p>
            <a:pPr eaLnBrk="1" hangingPunct="1"/>
            <a:endParaRPr lang="pl-PL" altLang="pl-PL" sz="2000" b="1" dirty="0" smtClean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pl-PL" sz="2000" dirty="0" smtClean="0">
                <a:latin typeface="Trebuchet MS" panose="020B0603020202020204" pitchFamily="34" charset="0"/>
              </a:rPr>
              <a:t> </a:t>
            </a:r>
            <a:r>
              <a:rPr lang="pl-PL" altLang="pl-PL" sz="2000" dirty="0">
                <a:latin typeface="Trebuchet MS" panose="020B0603020202020204" pitchFamily="34" charset="0"/>
              </a:rPr>
              <a:t>~ 50 losowo wybranych JPOZ na terenach miejskich i wiejskich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Trebuchet MS" panose="020B0603020202020204" pitchFamily="34" charset="0"/>
              </a:rPr>
              <a:t>   10 województw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Trebuchet MS" panose="020B0603020202020204" pitchFamily="34" charset="0"/>
              </a:rPr>
              <a:t>   250 </a:t>
            </a:r>
            <a:r>
              <a:rPr lang="pl-PL" altLang="pl-PL" sz="2000" dirty="0" smtClean="0">
                <a:latin typeface="Trebuchet MS" panose="020B0603020202020204" pitchFamily="34" charset="0"/>
              </a:rPr>
              <a:t>przeszkolonych wykonawców</a:t>
            </a:r>
            <a:endParaRPr lang="pl-PL" altLang="pl-PL" sz="2000" dirty="0">
              <a:latin typeface="Trebuchet MS" panose="020B0603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Trebuchet MS" panose="020B0603020202020204" pitchFamily="34" charset="0"/>
              </a:rPr>
              <a:t>  </a:t>
            </a:r>
            <a:r>
              <a:rPr lang="pl-PL" altLang="pl-PL" sz="2000" dirty="0">
                <a:latin typeface="Arial" panose="020B0604020202020204" pitchFamily="34" charset="0"/>
              </a:rPr>
              <a:t>~ </a:t>
            </a:r>
            <a:r>
              <a:rPr lang="pl-PL" altLang="pl-PL" sz="2000" dirty="0" smtClean="0">
                <a:latin typeface="Trebuchet MS" panose="020B0603020202020204" pitchFamily="34" charset="0"/>
              </a:rPr>
              <a:t>22,000 </a:t>
            </a:r>
            <a:r>
              <a:rPr lang="pl-PL" altLang="pl-PL" sz="2000" dirty="0">
                <a:latin typeface="Trebuchet MS" panose="020B0603020202020204" pitchFamily="34" charset="0"/>
              </a:rPr>
              <a:t>losowo wybranych </a:t>
            </a:r>
            <a:r>
              <a:rPr lang="pl-PL" altLang="pl-PL" sz="2000" dirty="0" smtClean="0">
                <a:latin typeface="Trebuchet MS" panose="020B0603020202020204" pitchFamily="34" charset="0"/>
              </a:rPr>
              <a:t>pacjentów zbadanych w kierunku HCV</a:t>
            </a:r>
            <a:endParaRPr lang="pl-PL" altLang="pl-PL" sz="2000" dirty="0">
              <a:latin typeface="Trebuchet MS" panose="020B0603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pl-PL" altLang="pl-PL" sz="1600" dirty="0">
              <a:latin typeface="Trebuchet MS" panose="020B0603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pl-PL" altLang="pl-PL" dirty="0">
              <a:latin typeface="Trebuchet MS" panose="020B0603020202020204" pitchFamily="34" charset="0"/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3810000" y="2018049"/>
            <a:ext cx="4846637" cy="3660775"/>
            <a:chOff x="3792538" y="1738313"/>
            <a:chExt cx="4846637" cy="3660775"/>
          </a:xfrm>
        </p:grpSpPr>
        <p:grpSp>
          <p:nvGrpSpPr>
            <p:cNvPr id="10249" name="Group 15"/>
            <p:cNvGrpSpPr>
              <a:grpSpLocks/>
            </p:cNvGrpSpPr>
            <p:nvPr/>
          </p:nvGrpSpPr>
          <p:grpSpPr bwMode="auto">
            <a:xfrm>
              <a:off x="3792538" y="1738313"/>
              <a:ext cx="4846637" cy="3660775"/>
              <a:chOff x="1298" y="10"/>
              <a:chExt cx="3975" cy="3975"/>
            </a:xfrm>
          </p:grpSpPr>
          <p:pic>
            <p:nvPicPr>
              <p:cNvPr id="10256" name="Picture 9" descr="Mapa Polski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8" y="10"/>
                <a:ext cx="3975" cy="3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57" name="Text Box 10"/>
              <p:cNvSpPr txBox="1">
                <a:spLocks noChangeArrowheads="1"/>
              </p:cNvSpPr>
              <p:nvPr/>
            </p:nvSpPr>
            <p:spPr bwMode="auto">
              <a:xfrm>
                <a:off x="3347" y="1439"/>
                <a:ext cx="1435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pl-PL" altLang="pl-PL" sz="1600" b="1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Mazowieckie</a:t>
                </a:r>
                <a:endParaRPr lang="pl-PL" altLang="pl-PL" b="1">
                  <a:solidFill>
                    <a:srgbClr val="FF0000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0258" name="Text Box 11"/>
              <p:cNvSpPr txBox="1">
                <a:spLocks noChangeArrowheads="1"/>
              </p:cNvSpPr>
              <p:nvPr/>
            </p:nvSpPr>
            <p:spPr bwMode="auto">
              <a:xfrm>
                <a:off x="2522" y="936"/>
                <a:ext cx="1159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pl-PL" altLang="pl-PL" sz="1600" b="1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Kujawsko-Pomorskie</a:t>
                </a:r>
                <a:endParaRPr lang="pl-PL" altLang="pl-PL" b="1">
                  <a:solidFill>
                    <a:srgbClr val="FF0000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0259" name="Text Box 12"/>
              <p:cNvSpPr txBox="1">
                <a:spLocks noChangeArrowheads="1"/>
              </p:cNvSpPr>
              <p:nvPr/>
            </p:nvSpPr>
            <p:spPr bwMode="auto">
              <a:xfrm>
                <a:off x="4208" y="2322"/>
                <a:ext cx="950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pl-PL" altLang="pl-PL" sz="1600" b="1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Lubelskie</a:t>
                </a:r>
                <a:endParaRPr lang="pl-PL" altLang="pl-PL" b="1">
                  <a:solidFill>
                    <a:srgbClr val="FF0000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0260" name="Text Box 14"/>
              <p:cNvSpPr txBox="1">
                <a:spLocks noChangeArrowheads="1"/>
              </p:cNvSpPr>
              <p:nvPr/>
            </p:nvSpPr>
            <p:spPr bwMode="auto">
              <a:xfrm>
                <a:off x="3152" y="3170"/>
                <a:ext cx="958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pl-PL" altLang="pl-PL" sz="1400" b="1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Małopolskie</a:t>
                </a:r>
              </a:p>
            </p:txBody>
          </p:sp>
        </p:grpSp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4103688" y="3871913"/>
              <a:ext cx="1433512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pl-PL" sz="1500" b="1">
                  <a:solidFill>
                    <a:srgbClr val="FF0000"/>
                  </a:solidFill>
                  <a:latin typeface="Trebuchet MS" panose="020B0603020202020204" pitchFamily="34" charset="0"/>
                </a:rPr>
                <a:t>Dolnośląskie</a:t>
              </a:r>
            </a:p>
          </p:txBody>
        </p:sp>
        <p:sp>
          <p:nvSpPr>
            <p:cNvPr id="10251" name="Text Box 10"/>
            <p:cNvSpPr txBox="1">
              <a:spLocks noChangeArrowheads="1"/>
            </p:cNvSpPr>
            <p:nvPr/>
          </p:nvSpPr>
          <p:spPr bwMode="auto">
            <a:xfrm>
              <a:off x="5688013" y="3625850"/>
              <a:ext cx="10477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pl-PL" sz="1600" b="1">
                  <a:solidFill>
                    <a:srgbClr val="FF0000"/>
                  </a:solidFill>
                  <a:latin typeface="Trebuchet MS" panose="020B0603020202020204" pitchFamily="34" charset="0"/>
                </a:rPr>
                <a:t>Łódzkie</a:t>
              </a:r>
              <a:endParaRPr lang="pl-PL" altLang="pl-PL" b="1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252" name="Text Box 11"/>
            <p:cNvSpPr txBox="1">
              <a:spLocks noChangeArrowheads="1"/>
            </p:cNvSpPr>
            <p:nvPr/>
          </p:nvSpPr>
          <p:spPr bwMode="auto">
            <a:xfrm>
              <a:off x="4073525" y="2233613"/>
              <a:ext cx="1412875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pl-PL" sz="1400" b="1">
                  <a:solidFill>
                    <a:srgbClr val="FF0000"/>
                  </a:solidFill>
                  <a:latin typeface="Trebuchet MS" panose="020B0603020202020204" pitchFamily="34" charset="0"/>
                </a:rPr>
                <a:t>Zachodnio-Pomorskie</a:t>
              </a:r>
            </a:p>
          </p:txBody>
        </p:sp>
        <p:sp>
          <p:nvSpPr>
            <p:cNvPr id="10253" name="Text Box 12"/>
            <p:cNvSpPr txBox="1">
              <a:spLocks noChangeArrowheads="1"/>
            </p:cNvSpPr>
            <p:nvPr/>
          </p:nvSpPr>
          <p:spPr bwMode="auto">
            <a:xfrm>
              <a:off x="5151438" y="1971675"/>
              <a:ext cx="1157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pl-PL" sz="1400" b="1">
                  <a:solidFill>
                    <a:srgbClr val="FF0000"/>
                  </a:solidFill>
                  <a:latin typeface="Trebuchet MS" panose="020B0603020202020204" pitchFamily="34" charset="0"/>
                </a:rPr>
                <a:t>Pomorskie</a:t>
              </a:r>
            </a:p>
          </p:txBody>
        </p:sp>
        <p:sp>
          <p:nvSpPr>
            <p:cNvPr id="10254" name="Text Box 12"/>
            <p:cNvSpPr txBox="1">
              <a:spLocks noChangeArrowheads="1"/>
            </p:cNvSpPr>
            <p:nvPr/>
          </p:nvSpPr>
          <p:spPr bwMode="auto">
            <a:xfrm>
              <a:off x="7229475" y="2547938"/>
              <a:ext cx="115887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pl-PL" sz="1600" b="1">
                  <a:solidFill>
                    <a:srgbClr val="FF0000"/>
                  </a:solidFill>
                  <a:latin typeface="Trebuchet MS" panose="020B0603020202020204" pitchFamily="34" charset="0"/>
                </a:rPr>
                <a:t>Podlaskie</a:t>
              </a:r>
              <a:endParaRPr lang="pl-PL" altLang="pl-PL" b="1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255" name="Text Box 12"/>
            <p:cNvSpPr txBox="1">
              <a:spLocks noChangeArrowheads="1"/>
            </p:cNvSpPr>
            <p:nvPr/>
          </p:nvSpPr>
          <p:spPr bwMode="auto">
            <a:xfrm>
              <a:off x="7075488" y="4532313"/>
              <a:ext cx="13398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pl-PL" sz="1400" b="1">
                  <a:solidFill>
                    <a:srgbClr val="FF0000"/>
                  </a:solidFill>
                  <a:latin typeface="Trebuchet MS" panose="020B0603020202020204" pitchFamily="34" charset="0"/>
                </a:rPr>
                <a:t>Podkarpackie</a:t>
              </a:r>
            </a:p>
          </p:txBody>
        </p:sp>
      </p:grpSp>
      <p:sp>
        <p:nvSpPr>
          <p:cNvPr id="2" name="Prostokąt 1"/>
          <p:cNvSpPr/>
          <p:nvPr/>
        </p:nvSpPr>
        <p:spPr>
          <a:xfrm>
            <a:off x="2814121" y="809860"/>
            <a:ext cx="5702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rebuchet MS" panose="020B0603020202020204" pitchFamily="34" charset="0"/>
              </a:rPr>
              <a:t>Usprawnienie diagnostyki HCV, oszacowanie występowania HCV w populacji ogólnej oraz analiza czynników związanych z występowaniem  HCV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16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0"/>
    </mc:Choice>
    <mc:Fallback xmlns="">
      <p:transition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pole tekstowe 7"/>
          <p:cNvSpPr txBox="1">
            <a:spLocks noChangeArrowheads="1"/>
          </p:cNvSpPr>
          <p:nvPr/>
        </p:nvSpPr>
        <p:spPr bwMode="auto">
          <a:xfrm>
            <a:off x="5562600" y="5410200"/>
            <a:ext cx="3505200" cy="7556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400" smtClean="0">
                <a:solidFill>
                  <a:prstClr val="black"/>
                </a:solidFill>
                <a:latin typeface="Trebuchet MS" panose="020B0603020202020204" pitchFamily="34" charset="0"/>
                <a:cs typeface="+mn-cs"/>
              </a:rPr>
              <a:t>Anty HCV+	1,1%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 smtClean="0">
                <a:solidFill>
                  <a:prstClr val="black"/>
                </a:solidFill>
                <a:latin typeface="Trebuchet MS" panose="020B0603020202020204" pitchFamily="34" charset="0"/>
                <a:cs typeface="+mn-cs"/>
              </a:rPr>
              <a:t>HCV-RNA+	0,43%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 smtClean="0">
                <a:solidFill>
                  <a:prstClr val="black"/>
                </a:solidFill>
                <a:latin typeface="Trebuchet MS" panose="020B0603020202020204" pitchFamily="34" charset="0"/>
                <a:cs typeface="+mn-cs"/>
              </a:rPr>
              <a:t>Badania domowników – HCV-RNA + (1)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75283899"/>
              </p:ext>
            </p:extLst>
          </p:nvPr>
        </p:nvGraphicFramePr>
        <p:xfrm>
          <a:off x="381000" y="762000"/>
          <a:ext cx="5334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06361146"/>
              </p:ext>
            </p:extLst>
          </p:nvPr>
        </p:nvGraphicFramePr>
        <p:xfrm>
          <a:off x="5715000" y="1828800"/>
          <a:ext cx="3048000" cy="3138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231840" y="1093193"/>
            <a:ext cx="205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Badanie przeciwciał dla HCV we krwi (Anty HCV)</a:t>
            </a:r>
            <a:endParaRPr lang="pl-PL" sz="1400" dirty="0">
              <a:solidFill>
                <a:srgbClr val="FF0000"/>
              </a:solidFill>
            </a:endParaRPr>
          </a:p>
        </p:txBody>
      </p:sp>
      <p:cxnSp>
        <p:nvCxnSpPr>
          <p:cNvPr id="8" name="Łącznik prosty ze strzałką 7"/>
          <p:cNvCxnSpPr/>
          <p:nvPr/>
        </p:nvCxnSpPr>
        <p:spPr>
          <a:xfrm>
            <a:off x="2164407" y="1442578"/>
            <a:ext cx="719847" cy="1010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231840" y="2139633"/>
            <a:ext cx="2143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Badanie na obecność materiału genetycznego HCV we krwi (HCV-RNA)</a:t>
            </a:r>
            <a:endParaRPr lang="pl-PL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12"/>
          <p:cNvCxnSpPr/>
          <p:nvPr/>
        </p:nvCxnSpPr>
        <p:spPr>
          <a:xfrm>
            <a:off x="1381328" y="2878297"/>
            <a:ext cx="261834" cy="334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6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zorzec slaidów hcv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3536</TotalTime>
  <Words>1996</Words>
  <Application>Microsoft Office PowerPoint</Application>
  <PresentationFormat>Pokaz na ekranie (4:3)</PresentationFormat>
  <Paragraphs>479</Paragraphs>
  <Slides>36</Slides>
  <Notes>34</Notes>
  <HiddenSlides>0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9" baseType="lpstr">
      <vt:lpstr>Motyw pakietu Office</vt:lpstr>
      <vt:lpstr>wzorzec slaidów hcv</vt:lpstr>
      <vt:lpstr>Wykres programu Microsoft Excel</vt:lpstr>
      <vt:lpstr>Prezentacja programu PowerPoint</vt:lpstr>
      <vt:lpstr>Projekt „Zapobieganie zakażeniom HCV”</vt:lpstr>
      <vt:lpstr>Prezentacja programu PowerPoint</vt:lpstr>
      <vt:lpstr>Prezentacja programu PowerPoint</vt:lpstr>
      <vt:lpstr>Projekt „Zapobieganie zakażeniom HCV” obejmuje swoim zakresem: </vt:lpstr>
      <vt:lpstr>Cel Projektu „Zapobieganie zakażeniom HCV”</vt:lpstr>
      <vt:lpstr>Prezentacja programu PowerPoint</vt:lpstr>
      <vt:lpstr>Prezentacja programu PowerPoint</vt:lpstr>
      <vt:lpstr>Prezentacja programu PowerPoint</vt:lpstr>
      <vt:lpstr>Prezentacja programu PowerPoint</vt:lpstr>
      <vt:lpstr>Rozpowszechnienie zakażeń HCV w populacji Polski</vt:lpstr>
      <vt:lpstr>Projekt 2 metodyka badań </vt:lpstr>
      <vt:lpstr>Wykonanie badania wg lokalizacji</vt:lpstr>
      <vt:lpstr>Płeć i wiek osób badanych (odsetki)</vt:lpstr>
      <vt:lpstr>Rozpowszechnienie przeciwciał HCV</vt:lpstr>
      <vt:lpstr>Przeciwciała HCV, a używanie narkotyków  w iniekcjach</vt:lpstr>
      <vt:lpstr>Udostępnianie używanych przez siebie igieł  i strzykawek, a testowanie na przeciwciała HCV </vt:lpstr>
      <vt:lpstr>Prezentacja programu PowerPoint</vt:lpstr>
      <vt:lpstr>Rozpowszechnienie anty-HCV i HCV-RNA wraz z 95% przedziałami ufności w grupach wieku (n=7357)</vt:lpstr>
      <vt:lpstr>Projekt 4   Liczba zrealizowanych ankiet </vt:lpstr>
      <vt:lpstr>Badania środowiskowe  PREZENTACJA WYNIKÓW BADAŃ (Przykładowe – cząstkowe)   Zespoły kontroli zakażeń szpitalnych</vt:lpstr>
      <vt:lpstr>Badania środowiskowe  </vt:lpstr>
      <vt:lpstr>Prezentacja programu PowerPoint</vt:lpstr>
      <vt:lpstr>Prezentacja programu PowerPoint</vt:lpstr>
      <vt:lpstr>         EDUKACYJNY FILM ANIMOWANY</vt:lpstr>
      <vt:lpstr> </vt:lpstr>
      <vt:lpstr>Projekt 5  „Edukacja pracowników wybranych zawodów zwiększonego ryzyka transmisji zakażeń krwiopochodnych  i ogółu społeczeństwa w zakresie prewencji (HCV, HBV, HIV)”</vt:lpstr>
      <vt:lpstr>Prezentacja programu PowerPoint</vt:lpstr>
      <vt:lpstr>Prezentacja programu PowerPoint</vt:lpstr>
      <vt:lpstr>                 Platforma e-learningowa                </vt:lpstr>
      <vt:lpstr> filmy animowane o charakterze edukacyjno-informacyjno-instruktażowym</vt:lpstr>
      <vt:lpstr>Cykl wykładów z udziałem prof. Janusza Cianciary z pacjentami</vt:lpstr>
      <vt:lpstr>Spoty, zachęcające do wejścia na stronę projektu z udziałem: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dunaj</dc:creator>
  <cp:lastModifiedBy>Agencja Reklamowa Deva Sp. j. </cp:lastModifiedBy>
  <cp:revision>226</cp:revision>
  <dcterms:created xsi:type="dcterms:W3CDTF">2011-03-26T12:27:38Z</dcterms:created>
  <dcterms:modified xsi:type="dcterms:W3CDTF">2015-10-26T10:55:27Z</dcterms:modified>
</cp:coreProperties>
</file>