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8" r:id="rId3"/>
    <p:sldId id="269" r:id="rId4"/>
    <p:sldId id="257" r:id="rId5"/>
    <p:sldId id="284" r:id="rId6"/>
    <p:sldId id="261" r:id="rId7"/>
    <p:sldId id="285" r:id="rId8"/>
    <p:sldId id="270" r:id="rId9"/>
    <p:sldId id="272" r:id="rId10"/>
    <p:sldId id="271" r:id="rId11"/>
    <p:sldId id="273" r:id="rId12"/>
    <p:sldId id="274" r:id="rId13"/>
    <p:sldId id="275" r:id="rId14"/>
    <p:sldId id="276" r:id="rId15"/>
    <p:sldId id="277" r:id="rId16"/>
    <p:sldId id="282" r:id="rId17"/>
    <p:sldId id="283" r:id="rId18"/>
    <p:sldId id="278" r:id="rId19"/>
    <p:sldId id="280" r:id="rId20"/>
    <p:sldId id="281" r:id="rId21"/>
    <p:sldId id="259" r:id="rId22"/>
    <p:sldId id="263" r:id="rId23"/>
    <p:sldId id="264" r:id="rId24"/>
    <p:sldId id="265" r:id="rId25"/>
    <p:sldId id="266" r:id="rId26"/>
    <p:sldId id="267" r:id="rId27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56" y="-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Zapadalność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Arkusz1!$A$2:$A$17</c:f>
              <c:numCache>
                <c:formatCode>General</c:formatCod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Arkusz1!$B$2:$B$17</c:f>
              <c:numCache>
                <c:formatCode>0.00</c:formatCode>
                <c:ptCount val="16"/>
                <c:pt idx="0">
                  <c:v>2.7529168628939251</c:v>
                </c:pt>
                <c:pt idx="1">
                  <c:v>4.4224734583703649</c:v>
                </c:pt>
                <c:pt idx="2">
                  <c:v>5.1431140028910614</c:v>
                </c:pt>
                <c:pt idx="3">
                  <c:v>5.3976844968539082</c:v>
                </c:pt>
                <c:pt idx="4">
                  <c:v>5.0542110066068089</c:v>
                </c:pt>
                <c:pt idx="5">
                  <c:v>5.1736357693982375</c:v>
                </c:pt>
                <c:pt idx="6">
                  <c:v>5.9038867655987035</c:v>
                </c:pt>
                <c:pt idx="7">
                  <c:v>5.6495178960200079</c:v>
                </c:pt>
                <c:pt idx="8">
                  <c:v>7.8535033634717966</c:v>
                </c:pt>
                <c:pt idx="9">
                  <c:v>7.4</c:v>
                </c:pt>
                <c:pt idx="10">
                  <c:v>7.22</c:v>
                </c:pt>
                <c:pt idx="11" formatCode="General">
                  <c:v>6.17</c:v>
                </c:pt>
                <c:pt idx="12">
                  <c:v>5.08</c:v>
                </c:pt>
                <c:pt idx="13">
                  <c:v>5.29</c:v>
                </c:pt>
                <c:pt idx="14">
                  <c:v>6.07</c:v>
                </c:pt>
                <c:pt idx="15">
                  <c:v>5.95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67743488"/>
        <c:axId val="167745024"/>
      </c:barChart>
      <c:lineChart>
        <c:grouping val="standard"/>
        <c:varyColors val="0"/>
        <c:ser>
          <c:idx val="1"/>
          <c:order val="1"/>
          <c:tx>
            <c:strRef>
              <c:f>Arkusz1!$C$1</c:f>
              <c:strCache>
                <c:ptCount val="1"/>
                <c:pt idx="0">
                  <c:v>Liczba zgonów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Arkusz1!$A$2:$A$17</c:f>
              <c:numCache>
                <c:formatCode>General</c:formatCod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Arkusz1!$C$2:$C$17</c:f>
              <c:numCache>
                <c:formatCode>0</c:formatCode>
                <c:ptCount val="16"/>
                <c:pt idx="0">
                  <c:v>23</c:v>
                </c:pt>
                <c:pt idx="1">
                  <c:v>34</c:v>
                </c:pt>
                <c:pt idx="2">
                  <c:v>41</c:v>
                </c:pt>
                <c:pt idx="3">
                  <c:v>52</c:v>
                </c:pt>
                <c:pt idx="4">
                  <c:v>73</c:v>
                </c:pt>
                <c:pt idx="5">
                  <c:v>91</c:v>
                </c:pt>
                <c:pt idx="6">
                  <c:v>116</c:v>
                </c:pt>
                <c:pt idx="7">
                  <c:v>123</c:v>
                </c:pt>
                <c:pt idx="8">
                  <c:v>114</c:v>
                </c:pt>
                <c:pt idx="9">
                  <c:v>131</c:v>
                </c:pt>
                <c:pt idx="10" formatCode="General">
                  <c:v>132</c:v>
                </c:pt>
                <c:pt idx="11" formatCode="General">
                  <c:v>155</c:v>
                </c:pt>
                <c:pt idx="12">
                  <c:v>137</c:v>
                </c:pt>
                <c:pt idx="13">
                  <c:v>167</c:v>
                </c:pt>
                <c:pt idx="14">
                  <c:v>191</c:v>
                </c:pt>
                <c:pt idx="15" formatCode="General">
                  <c:v>217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749120"/>
        <c:axId val="167746944"/>
      </c:lineChart>
      <c:catAx>
        <c:axId val="16774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7745024"/>
        <c:crosses val="autoZero"/>
        <c:auto val="1"/>
        <c:lblAlgn val="ctr"/>
        <c:lblOffset val="100"/>
        <c:noMultiLvlLbl val="0"/>
      </c:catAx>
      <c:valAx>
        <c:axId val="1677450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dirty="0" smtClean="0"/>
                  <a:t>Zapadalność</a:t>
                </a:r>
                <a:r>
                  <a:rPr lang="pl-PL" baseline="0" dirty="0" smtClean="0"/>
                  <a:t> na 100,000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7743488"/>
        <c:crosses val="autoZero"/>
        <c:crossBetween val="between"/>
      </c:valAx>
      <c:valAx>
        <c:axId val="16774694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dirty="0" smtClean="0"/>
                  <a:t>Liczba zgonów</a:t>
                </a:r>
              </a:p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7749120"/>
        <c:crosses val="max"/>
        <c:crossBetween val="between"/>
      </c:valAx>
      <c:catAx>
        <c:axId val="167749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77469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Arkusz1!$A$2:$A$5</c:f>
              <c:strCache>
                <c:ptCount val="4"/>
                <c:pt idx="0">
                  <c:v>Wstrzkiwanie narkotyku</c:v>
                </c:pt>
                <c:pt idx="1">
                  <c:v>Transfuzja &lt;1992 r.</c:v>
                </c:pt>
                <c:pt idx="2">
                  <c:v>Operacj chirurgiczne</c:v>
                </c:pt>
                <c:pt idx="3">
                  <c:v>Tatuaże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15.6</c:v>
                </c:pt>
                <c:pt idx="1">
                  <c:v>10.1</c:v>
                </c:pt>
                <c:pt idx="2">
                  <c:v>8.8000000000000007</c:v>
                </c:pt>
                <c:pt idx="3">
                  <c:v>7.9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cat>
            <c:strRef>
              <c:f>Arkusz1!$A$2:$A$5</c:f>
              <c:strCache>
                <c:ptCount val="4"/>
                <c:pt idx="0">
                  <c:v>Wstrzkiwanie narkotyku</c:v>
                </c:pt>
                <c:pt idx="1">
                  <c:v>Transfuzja &lt;1992 r.</c:v>
                </c:pt>
                <c:pt idx="2">
                  <c:v>Operacj chirurgiczne</c:v>
                </c:pt>
                <c:pt idx="3">
                  <c:v>Tatuaże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6.5</c:v>
                </c:pt>
                <c:pt idx="1">
                  <c:v>6.4</c:v>
                </c:pt>
                <c:pt idx="2">
                  <c:v>4.5999999999999996</c:v>
                </c:pt>
                <c:pt idx="3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169293312"/>
        <c:axId val="169294848"/>
      </c:barChart>
      <c:catAx>
        <c:axId val="16929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294848"/>
        <c:crosses val="autoZero"/>
        <c:auto val="1"/>
        <c:lblAlgn val="ctr"/>
        <c:lblOffset val="100"/>
        <c:noMultiLvlLbl val="0"/>
      </c:catAx>
      <c:valAx>
        <c:axId val="1692948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/>
                  <a:t>Test na HCV w przeszłości (%)</a:t>
                </a:r>
                <a:endParaRPr lang="en-GB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29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078555430281012"/>
          <c:y val="0.17325589027555938"/>
          <c:w val="0.60174743415693022"/>
          <c:h val="0.8267441097244403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słyszała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0.43000000000000038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 słyszała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77687552"/>
        <c:axId val="177701632"/>
      </c:barChart>
      <c:catAx>
        <c:axId val="1776875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77701632"/>
        <c:crosses val="autoZero"/>
        <c:auto val="1"/>
        <c:lblAlgn val="ctr"/>
        <c:lblOffset val="100"/>
        <c:noMultiLvlLbl val="0"/>
      </c:catAx>
      <c:valAx>
        <c:axId val="1777016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77687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07855543028099"/>
          <c:y val="0.17325589027555938"/>
          <c:w val="0.60174743415692977"/>
          <c:h val="0.8267441097244403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słyszała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0.37000000000000027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 słyszała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0.63000000000000056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77731840"/>
        <c:axId val="169353216"/>
      </c:barChart>
      <c:catAx>
        <c:axId val="1777318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69353216"/>
        <c:crosses val="autoZero"/>
        <c:auto val="1"/>
        <c:lblAlgn val="ctr"/>
        <c:lblOffset val="100"/>
        <c:noMultiLvlLbl val="0"/>
      </c:catAx>
      <c:valAx>
        <c:axId val="1693532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77731840"/>
        <c:crosses val="autoZero"/>
        <c:crossBetween val="between"/>
      </c:valAx>
    </c:plotArea>
    <c:legend>
      <c:legendPos val="l"/>
      <c:layout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078555430281023"/>
          <c:y val="0.17325589027555938"/>
          <c:w val="0.60174743415693044"/>
          <c:h val="0.8267441097244403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słyszała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 słyszała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77723648"/>
        <c:axId val="178016256"/>
      </c:barChart>
      <c:catAx>
        <c:axId val="17772364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78016256"/>
        <c:crosses val="autoZero"/>
        <c:auto val="1"/>
        <c:lblAlgn val="ctr"/>
        <c:lblOffset val="100"/>
        <c:noMultiLvlLbl val="0"/>
      </c:catAx>
      <c:valAx>
        <c:axId val="1780162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7772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078555430281001"/>
          <c:y val="0.17325589027555938"/>
          <c:w val="0.60174743415692999"/>
          <c:h val="0.8267441097244403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0.72000000000000053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0.28000000000000008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78059520"/>
        <c:axId val="177868800"/>
      </c:barChart>
      <c:catAx>
        <c:axId val="1780595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77868800"/>
        <c:crosses val="autoZero"/>
        <c:auto val="1"/>
        <c:lblAlgn val="ctr"/>
        <c:lblOffset val="100"/>
        <c:noMultiLvlLbl val="0"/>
      </c:catAx>
      <c:valAx>
        <c:axId val="1778688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78059520"/>
        <c:crosses val="autoZero"/>
        <c:crossBetween val="between"/>
      </c:valAx>
    </c:plotArea>
    <c:legend>
      <c:legendPos val="l"/>
      <c:layout/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Objawy zakażenia wirusem HCV mogą być podobne do objawów innych chorób 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Słuchanie jej sprawiło mi przyjemność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Objawy zakażenia wirusem HCV są charakterystyczne, dzięki czemu lekarze łatwo je rozpoznają 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Słuchanie jej sprawiło mi przyjemność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Nie wiem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Słuchanie jej sprawiło mi przyjemność</c:v>
                </c:pt>
              </c:strCache>
            </c:strRef>
          </c:cat>
          <c:val>
            <c:numRef>
              <c:f>Arkusz1!$D$2</c:f>
              <c:numCache>
                <c:formatCode>0%</c:formatCode>
                <c:ptCount val="1"/>
                <c:pt idx="0">
                  <c:v>0.37000000000000027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178141824"/>
        <c:axId val="178151808"/>
      </c:barChart>
      <c:catAx>
        <c:axId val="17814182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178151808"/>
        <c:crosses val="autoZero"/>
        <c:auto val="1"/>
        <c:lblAlgn val="ctr"/>
        <c:lblOffset val="100"/>
        <c:noMultiLvlLbl val="0"/>
      </c:catAx>
      <c:valAx>
        <c:axId val="178151808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one"/>
        <c:crossAx val="17814182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Tak, są dostępne leki, które pozwalają skutecznie leczyć zakażenie wirusem HCV 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Słuchanie jej sprawiło mi przyjemność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0.38000000000000023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 ma lekarstw, które pozwalają wyleczyć zakażenie wirusem HCV 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Słuchanie jej sprawiło mi przyjemność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0.30000000000000021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nie wiem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Słuchanie jej sprawiło mi przyjemność</c:v>
                </c:pt>
              </c:strCache>
            </c:strRef>
          </c:cat>
          <c:val>
            <c:numRef>
              <c:f>Arkusz1!$D$2</c:f>
              <c:numCache>
                <c:formatCode>0%</c:formatCode>
                <c:ptCount val="1"/>
                <c:pt idx="0">
                  <c:v>0.32000000000000023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178264320"/>
        <c:axId val="178286592"/>
      </c:barChart>
      <c:catAx>
        <c:axId val="178264320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178286592"/>
        <c:crosses val="autoZero"/>
        <c:auto val="1"/>
        <c:lblAlgn val="ctr"/>
        <c:lblOffset val="100"/>
        <c:noMultiLvlLbl val="0"/>
      </c:catAx>
      <c:valAx>
        <c:axId val="178286592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one"/>
        <c:crossAx val="17826432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F1B9A2-AA8C-4AF4-86A7-5A2AC5BBC9A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BD9D471-3779-4ABF-8EBB-D3ADE2CE1AE6}">
      <dgm:prSet phldrT="[Tekst]" custT="1"/>
      <dgm:spPr/>
      <dgm:t>
        <a:bodyPr/>
        <a:lstStyle/>
        <a:p>
          <a:r>
            <a:rPr lang="pl-PL" sz="1800" b="1" dirty="0" smtClean="0"/>
            <a:t>Osoby zakażone</a:t>
          </a:r>
          <a:endParaRPr lang="pl-PL" sz="1800" b="1" dirty="0"/>
        </a:p>
      </dgm:t>
    </dgm:pt>
    <dgm:pt modelId="{0C818082-FF91-4AC1-B66B-3DBB6D9F2F22}" type="parTrans" cxnId="{48C9376A-55FD-4D45-B82A-800564150DA4}">
      <dgm:prSet/>
      <dgm:spPr/>
      <dgm:t>
        <a:bodyPr/>
        <a:lstStyle/>
        <a:p>
          <a:endParaRPr lang="pl-PL"/>
        </a:p>
      </dgm:t>
    </dgm:pt>
    <dgm:pt modelId="{25C240F5-80C5-41DC-8A38-A04253C136F0}" type="sibTrans" cxnId="{48C9376A-55FD-4D45-B82A-800564150DA4}">
      <dgm:prSet/>
      <dgm:spPr/>
      <dgm:t>
        <a:bodyPr/>
        <a:lstStyle/>
        <a:p>
          <a:endParaRPr lang="pl-PL"/>
        </a:p>
      </dgm:t>
    </dgm:pt>
    <dgm:pt modelId="{55B61AF6-066D-4C54-A2FB-427CCD1600E9}">
      <dgm:prSet phldrT="[Tekst]" custT="1"/>
      <dgm:spPr/>
      <dgm:t>
        <a:bodyPr/>
        <a:lstStyle/>
        <a:p>
          <a:r>
            <a:rPr lang="pl-PL" sz="1800" dirty="0" smtClean="0"/>
            <a:t>Kontakt bezpośredni</a:t>
          </a:r>
          <a:endParaRPr lang="pl-PL" sz="1800" dirty="0"/>
        </a:p>
      </dgm:t>
    </dgm:pt>
    <dgm:pt modelId="{F26229B1-640C-4745-B8AC-7B7A26390F33}" type="parTrans" cxnId="{09927B36-E9F8-4CF0-94C1-943D249DDA1F}">
      <dgm:prSet/>
      <dgm:spPr/>
      <dgm:t>
        <a:bodyPr/>
        <a:lstStyle/>
        <a:p>
          <a:endParaRPr lang="pl-PL"/>
        </a:p>
      </dgm:t>
    </dgm:pt>
    <dgm:pt modelId="{749A4C5A-4303-4B4E-A67D-0D5212984A29}" type="sibTrans" cxnId="{09927B36-E9F8-4CF0-94C1-943D249DDA1F}">
      <dgm:prSet/>
      <dgm:spPr/>
      <dgm:t>
        <a:bodyPr/>
        <a:lstStyle/>
        <a:p>
          <a:endParaRPr lang="pl-PL"/>
        </a:p>
      </dgm:t>
    </dgm:pt>
    <dgm:pt modelId="{9BDBA5D4-974B-4646-AA72-B6D9563BE08B}">
      <dgm:prSet phldrT="[Tekst]"/>
      <dgm:spPr/>
      <dgm:t>
        <a:bodyPr/>
        <a:lstStyle/>
        <a:p>
          <a:r>
            <a:rPr lang="pl-PL" b="1" dirty="0" smtClean="0"/>
            <a:t>Osoby niezakażone</a:t>
          </a:r>
          <a:endParaRPr lang="pl-PL" b="1" dirty="0"/>
        </a:p>
      </dgm:t>
    </dgm:pt>
    <dgm:pt modelId="{6745525F-1921-4793-B0BF-239A0608C30E}" type="parTrans" cxnId="{FA66EE9F-A322-4953-A4EA-6BC2F131DEE3}">
      <dgm:prSet/>
      <dgm:spPr/>
      <dgm:t>
        <a:bodyPr/>
        <a:lstStyle/>
        <a:p>
          <a:endParaRPr lang="pl-PL"/>
        </a:p>
      </dgm:t>
    </dgm:pt>
    <dgm:pt modelId="{1306C990-5019-4E94-8D4E-12163F0E101A}" type="sibTrans" cxnId="{FA66EE9F-A322-4953-A4EA-6BC2F131DEE3}">
      <dgm:prSet/>
      <dgm:spPr/>
      <dgm:t>
        <a:bodyPr/>
        <a:lstStyle/>
        <a:p>
          <a:endParaRPr lang="pl-PL"/>
        </a:p>
      </dgm:t>
    </dgm:pt>
    <dgm:pt modelId="{EA31C876-AC7B-46B3-AB25-412FC471AB67}">
      <dgm:prSet phldrT="[Tekst]"/>
      <dgm:spPr/>
      <dgm:t>
        <a:bodyPr/>
        <a:lstStyle/>
        <a:p>
          <a:r>
            <a:rPr lang="pl-PL" dirty="0" smtClean="0"/>
            <a:t>Źródło</a:t>
          </a:r>
          <a:endParaRPr lang="pl-PL" dirty="0"/>
        </a:p>
      </dgm:t>
    </dgm:pt>
    <dgm:pt modelId="{1B6E324A-9577-4BBE-9601-626A13CD9C36}" type="parTrans" cxnId="{5682D93F-BEA8-4699-B3C3-A1262C0DDAEE}">
      <dgm:prSet/>
      <dgm:spPr/>
      <dgm:t>
        <a:bodyPr/>
        <a:lstStyle/>
        <a:p>
          <a:endParaRPr lang="pl-PL"/>
        </a:p>
      </dgm:t>
    </dgm:pt>
    <dgm:pt modelId="{7CAB081B-A24A-4DE5-9C54-EC4FB040D484}" type="sibTrans" cxnId="{5682D93F-BEA8-4699-B3C3-A1262C0DDAEE}">
      <dgm:prSet/>
      <dgm:spPr/>
      <dgm:t>
        <a:bodyPr/>
        <a:lstStyle/>
        <a:p>
          <a:endParaRPr lang="pl-PL"/>
        </a:p>
      </dgm:t>
    </dgm:pt>
    <dgm:pt modelId="{BD821B55-CA7A-4277-B6FD-52E68FF81A97}">
      <dgm:prSet phldrT="[Tekst]"/>
      <dgm:spPr/>
      <dgm:t>
        <a:bodyPr/>
        <a:lstStyle/>
        <a:p>
          <a:r>
            <a:rPr lang="pl-PL" dirty="0" smtClean="0"/>
            <a:t>Drogi szerzenia się</a:t>
          </a:r>
          <a:endParaRPr lang="pl-PL" dirty="0"/>
        </a:p>
      </dgm:t>
    </dgm:pt>
    <dgm:pt modelId="{5111DF66-6E12-4876-833E-B376BF049B4D}" type="parTrans" cxnId="{FC56C2BE-DE1A-4E2B-887B-A70CBFEBD7F0}">
      <dgm:prSet/>
      <dgm:spPr/>
      <dgm:t>
        <a:bodyPr/>
        <a:lstStyle/>
        <a:p>
          <a:endParaRPr lang="pl-PL"/>
        </a:p>
      </dgm:t>
    </dgm:pt>
    <dgm:pt modelId="{F1962CF0-121E-4997-9296-9541187B1AEE}" type="sibTrans" cxnId="{FC56C2BE-DE1A-4E2B-887B-A70CBFEBD7F0}">
      <dgm:prSet/>
      <dgm:spPr/>
      <dgm:t>
        <a:bodyPr/>
        <a:lstStyle/>
        <a:p>
          <a:endParaRPr lang="pl-PL"/>
        </a:p>
      </dgm:t>
    </dgm:pt>
    <dgm:pt modelId="{5D5C7EE3-4F0B-472B-BF39-F624E47706FB}">
      <dgm:prSet phldrT="[Tekst]"/>
      <dgm:spPr/>
      <dgm:t>
        <a:bodyPr/>
        <a:lstStyle/>
        <a:p>
          <a:r>
            <a:rPr lang="pl-PL" dirty="0" smtClean="0"/>
            <a:t>Populacja podatna</a:t>
          </a:r>
          <a:endParaRPr lang="pl-PL" dirty="0"/>
        </a:p>
      </dgm:t>
    </dgm:pt>
    <dgm:pt modelId="{763EBAB3-217E-4DDD-A9E0-74822211287D}" type="parTrans" cxnId="{8D3DDB7F-B88C-46B1-A607-E757F22A70B4}">
      <dgm:prSet/>
      <dgm:spPr/>
      <dgm:t>
        <a:bodyPr/>
        <a:lstStyle/>
        <a:p>
          <a:endParaRPr lang="pl-PL"/>
        </a:p>
      </dgm:t>
    </dgm:pt>
    <dgm:pt modelId="{DD6003E6-2247-4B37-90E8-26F8E203B44C}" type="sibTrans" cxnId="{8D3DDB7F-B88C-46B1-A607-E757F22A70B4}">
      <dgm:prSet/>
      <dgm:spPr/>
      <dgm:t>
        <a:bodyPr/>
        <a:lstStyle/>
        <a:p>
          <a:endParaRPr lang="pl-PL"/>
        </a:p>
      </dgm:t>
    </dgm:pt>
    <dgm:pt modelId="{DE36005B-7338-45E2-8328-CBB632E6527C}">
      <dgm:prSet phldrT="[Tekst]" custT="1"/>
      <dgm:spPr/>
      <dgm:t>
        <a:bodyPr/>
        <a:lstStyle/>
        <a:p>
          <a:r>
            <a:rPr lang="pl-PL" sz="1800" b="1" dirty="0" smtClean="0"/>
            <a:t>Nośnik:  igły, strzykawki, narzędzia chirurgiczne etc.</a:t>
          </a:r>
          <a:endParaRPr lang="pl-PL" sz="1800" b="1" dirty="0"/>
        </a:p>
      </dgm:t>
    </dgm:pt>
    <dgm:pt modelId="{5556D95C-9B00-4E79-AA2B-215FB7B32F6C}" type="sibTrans" cxnId="{96438707-31DA-4E48-9DEE-F15F28B953BE}">
      <dgm:prSet/>
      <dgm:spPr/>
      <dgm:t>
        <a:bodyPr/>
        <a:lstStyle/>
        <a:p>
          <a:endParaRPr lang="pl-PL"/>
        </a:p>
      </dgm:t>
    </dgm:pt>
    <dgm:pt modelId="{642904B2-5F08-49D1-97D0-72299F47D125}" type="parTrans" cxnId="{96438707-31DA-4E48-9DEE-F15F28B953BE}">
      <dgm:prSet/>
      <dgm:spPr/>
      <dgm:t>
        <a:bodyPr/>
        <a:lstStyle/>
        <a:p>
          <a:endParaRPr lang="pl-PL"/>
        </a:p>
      </dgm:t>
    </dgm:pt>
    <dgm:pt modelId="{D5EF756A-98B3-4152-BD40-7278FA175D69}" type="pres">
      <dgm:prSet presAssocID="{20F1B9A2-AA8C-4AF4-86A7-5A2AC5BBC9A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8543075-5314-4C03-9F1C-D234BBF71C56}" type="pres">
      <dgm:prSet presAssocID="{20F1B9A2-AA8C-4AF4-86A7-5A2AC5BBC9A2}" presName="hierFlow" presStyleCnt="0"/>
      <dgm:spPr/>
    </dgm:pt>
    <dgm:pt modelId="{DEC48D7D-8649-462F-B62E-70C50E89BDB2}" type="pres">
      <dgm:prSet presAssocID="{20F1B9A2-AA8C-4AF4-86A7-5A2AC5BBC9A2}" presName="firstBuf" presStyleCnt="0"/>
      <dgm:spPr/>
    </dgm:pt>
    <dgm:pt modelId="{F28FFF30-6CE1-4E6D-8B57-2B7E7E57E1F8}" type="pres">
      <dgm:prSet presAssocID="{20F1B9A2-AA8C-4AF4-86A7-5A2AC5BBC9A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3733B24-945E-4AD0-B4AD-48DD4A5F91DA}" type="pres">
      <dgm:prSet presAssocID="{EBD9D471-3779-4ABF-8EBB-D3ADE2CE1AE6}" presName="Name17" presStyleCnt="0"/>
      <dgm:spPr/>
    </dgm:pt>
    <dgm:pt modelId="{2A5FF051-7ECA-4DC7-8ACE-2D09388E0756}" type="pres">
      <dgm:prSet presAssocID="{EBD9D471-3779-4ABF-8EBB-D3ADE2CE1AE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74E0AB0-D24B-4299-BA3F-79B2599B5F60}" type="pres">
      <dgm:prSet presAssocID="{EBD9D471-3779-4ABF-8EBB-D3ADE2CE1AE6}" presName="hierChild2" presStyleCnt="0"/>
      <dgm:spPr/>
    </dgm:pt>
    <dgm:pt modelId="{71D2503C-EDB8-4636-96C4-C9D34DD352D4}" type="pres">
      <dgm:prSet presAssocID="{F26229B1-640C-4745-B8AC-7B7A26390F33}" presName="Name25" presStyleLbl="parChTrans1D2" presStyleIdx="0" presStyleCnt="2"/>
      <dgm:spPr/>
      <dgm:t>
        <a:bodyPr/>
        <a:lstStyle/>
        <a:p>
          <a:endParaRPr lang="pl-PL"/>
        </a:p>
      </dgm:t>
    </dgm:pt>
    <dgm:pt modelId="{8924C8D1-51E2-4C0D-A5B3-9758A9458E3B}" type="pres">
      <dgm:prSet presAssocID="{F26229B1-640C-4745-B8AC-7B7A26390F33}" presName="connTx" presStyleLbl="parChTrans1D2" presStyleIdx="0" presStyleCnt="2"/>
      <dgm:spPr/>
      <dgm:t>
        <a:bodyPr/>
        <a:lstStyle/>
        <a:p>
          <a:endParaRPr lang="pl-PL"/>
        </a:p>
      </dgm:t>
    </dgm:pt>
    <dgm:pt modelId="{0E732F4A-5779-4AF9-B169-8ECAC2ACCA64}" type="pres">
      <dgm:prSet presAssocID="{55B61AF6-066D-4C54-A2FB-427CCD1600E9}" presName="Name30" presStyleCnt="0"/>
      <dgm:spPr/>
    </dgm:pt>
    <dgm:pt modelId="{7575D8C8-48EC-4387-A63E-1AA686EB6077}" type="pres">
      <dgm:prSet presAssocID="{55B61AF6-066D-4C54-A2FB-427CCD1600E9}" presName="level2Shape" presStyleLbl="node2" presStyleIdx="0" presStyleCnt="2"/>
      <dgm:spPr/>
      <dgm:t>
        <a:bodyPr/>
        <a:lstStyle/>
        <a:p>
          <a:endParaRPr lang="pl-PL"/>
        </a:p>
      </dgm:t>
    </dgm:pt>
    <dgm:pt modelId="{EF4944EB-47F0-4B65-81F6-3CC6C93FF002}" type="pres">
      <dgm:prSet presAssocID="{55B61AF6-066D-4C54-A2FB-427CCD1600E9}" presName="hierChild3" presStyleCnt="0"/>
      <dgm:spPr/>
    </dgm:pt>
    <dgm:pt modelId="{1991B4CF-3109-45F4-81CA-4F9AD06B869D}" type="pres">
      <dgm:prSet presAssocID="{642904B2-5F08-49D1-97D0-72299F47D125}" presName="Name25" presStyleLbl="parChTrans1D2" presStyleIdx="1" presStyleCnt="2"/>
      <dgm:spPr/>
      <dgm:t>
        <a:bodyPr/>
        <a:lstStyle/>
        <a:p>
          <a:endParaRPr lang="pl-PL"/>
        </a:p>
      </dgm:t>
    </dgm:pt>
    <dgm:pt modelId="{AD332095-CB54-4502-B30C-CFF9E54CF003}" type="pres">
      <dgm:prSet presAssocID="{642904B2-5F08-49D1-97D0-72299F47D125}" presName="connTx" presStyleLbl="parChTrans1D2" presStyleIdx="1" presStyleCnt="2"/>
      <dgm:spPr/>
      <dgm:t>
        <a:bodyPr/>
        <a:lstStyle/>
        <a:p>
          <a:endParaRPr lang="pl-PL"/>
        </a:p>
      </dgm:t>
    </dgm:pt>
    <dgm:pt modelId="{C701D953-B5F0-4CB0-8B04-4AC351D0230E}" type="pres">
      <dgm:prSet presAssocID="{DE36005B-7338-45E2-8328-CBB632E6527C}" presName="Name30" presStyleCnt="0"/>
      <dgm:spPr/>
    </dgm:pt>
    <dgm:pt modelId="{E1FE31FE-AF64-4738-9D96-4AE1520EB938}" type="pres">
      <dgm:prSet presAssocID="{DE36005B-7338-45E2-8328-CBB632E6527C}" presName="level2Shape" presStyleLbl="node2" presStyleIdx="1" presStyleCnt="2" custScaleY="147159"/>
      <dgm:spPr/>
      <dgm:t>
        <a:bodyPr/>
        <a:lstStyle/>
        <a:p>
          <a:endParaRPr lang="pl-PL"/>
        </a:p>
      </dgm:t>
    </dgm:pt>
    <dgm:pt modelId="{AD76A94A-BDA7-47D3-915C-4B6FA28D868A}" type="pres">
      <dgm:prSet presAssocID="{DE36005B-7338-45E2-8328-CBB632E6527C}" presName="hierChild3" presStyleCnt="0"/>
      <dgm:spPr/>
    </dgm:pt>
    <dgm:pt modelId="{83F67888-41E7-410C-A5F1-8EF5322BA1E1}" type="pres">
      <dgm:prSet presAssocID="{6745525F-1921-4793-B0BF-239A0608C30E}" presName="Name25" presStyleLbl="parChTrans1D3" presStyleIdx="0" presStyleCnt="1"/>
      <dgm:spPr/>
      <dgm:t>
        <a:bodyPr/>
        <a:lstStyle/>
        <a:p>
          <a:endParaRPr lang="pl-PL"/>
        </a:p>
      </dgm:t>
    </dgm:pt>
    <dgm:pt modelId="{A8FDC86E-151F-4DBB-9370-F31B3760200B}" type="pres">
      <dgm:prSet presAssocID="{6745525F-1921-4793-B0BF-239A0608C30E}" presName="connTx" presStyleLbl="parChTrans1D3" presStyleIdx="0" presStyleCnt="1"/>
      <dgm:spPr/>
      <dgm:t>
        <a:bodyPr/>
        <a:lstStyle/>
        <a:p>
          <a:endParaRPr lang="pl-PL"/>
        </a:p>
      </dgm:t>
    </dgm:pt>
    <dgm:pt modelId="{13D56C49-C2CF-4592-B351-994B228E9988}" type="pres">
      <dgm:prSet presAssocID="{9BDBA5D4-974B-4646-AA72-B6D9563BE08B}" presName="Name30" presStyleCnt="0"/>
      <dgm:spPr/>
    </dgm:pt>
    <dgm:pt modelId="{92FC3FF2-7D15-4445-9751-D563A21FF548}" type="pres">
      <dgm:prSet presAssocID="{9BDBA5D4-974B-4646-AA72-B6D9563BE08B}" presName="level2Shape" presStyleLbl="node3" presStyleIdx="0" presStyleCnt="1" custScaleY="248614" custLinFactNeighborX="-1149" custLinFactNeighborY="-56826"/>
      <dgm:spPr/>
      <dgm:t>
        <a:bodyPr/>
        <a:lstStyle/>
        <a:p>
          <a:endParaRPr lang="pl-PL"/>
        </a:p>
      </dgm:t>
    </dgm:pt>
    <dgm:pt modelId="{A193E337-993D-4CE6-B682-5F9DA0256DCE}" type="pres">
      <dgm:prSet presAssocID="{9BDBA5D4-974B-4646-AA72-B6D9563BE08B}" presName="hierChild3" presStyleCnt="0"/>
      <dgm:spPr/>
    </dgm:pt>
    <dgm:pt modelId="{772F3431-04EA-45C6-ADE3-EAB39BC6BC60}" type="pres">
      <dgm:prSet presAssocID="{20F1B9A2-AA8C-4AF4-86A7-5A2AC5BBC9A2}" presName="bgShapesFlow" presStyleCnt="0"/>
      <dgm:spPr/>
    </dgm:pt>
    <dgm:pt modelId="{AC66EEF0-AF07-4DA5-B461-67629A7C3B99}" type="pres">
      <dgm:prSet presAssocID="{EA31C876-AC7B-46B3-AB25-412FC471AB67}" presName="rectComp" presStyleCnt="0"/>
      <dgm:spPr/>
    </dgm:pt>
    <dgm:pt modelId="{EF2647BA-B3A0-427C-9AA7-03DEDF5A04BA}" type="pres">
      <dgm:prSet presAssocID="{EA31C876-AC7B-46B3-AB25-412FC471AB67}" presName="bgRect" presStyleLbl="bgShp" presStyleIdx="0" presStyleCnt="3"/>
      <dgm:spPr/>
      <dgm:t>
        <a:bodyPr/>
        <a:lstStyle/>
        <a:p>
          <a:endParaRPr lang="pl-PL"/>
        </a:p>
      </dgm:t>
    </dgm:pt>
    <dgm:pt modelId="{127DCDCA-580D-4A4D-9727-45F902A858AC}" type="pres">
      <dgm:prSet presAssocID="{EA31C876-AC7B-46B3-AB25-412FC471AB67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8CD41C-4D12-4BF7-8865-8C82581CEE7A}" type="pres">
      <dgm:prSet presAssocID="{EA31C876-AC7B-46B3-AB25-412FC471AB67}" presName="spComp" presStyleCnt="0"/>
      <dgm:spPr/>
    </dgm:pt>
    <dgm:pt modelId="{E7205E1C-AE73-4631-AF9F-17B4F34930C2}" type="pres">
      <dgm:prSet presAssocID="{EA31C876-AC7B-46B3-AB25-412FC471AB67}" presName="hSp" presStyleCnt="0"/>
      <dgm:spPr/>
    </dgm:pt>
    <dgm:pt modelId="{6AF14BF2-12D7-46E7-81F0-76229E019091}" type="pres">
      <dgm:prSet presAssocID="{BD821B55-CA7A-4277-B6FD-52E68FF81A97}" presName="rectComp" presStyleCnt="0"/>
      <dgm:spPr/>
    </dgm:pt>
    <dgm:pt modelId="{A73322C4-26DE-4B7A-98A2-687404408593}" type="pres">
      <dgm:prSet presAssocID="{BD821B55-CA7A-4277-B6FD-52E68FF81A97}" presName="bgRect" presStyleLbl="bgShp" presStyleIdx="1" presStyleCnt="3"/>
      <dgm:spPr/>
      <dgm:t>
        <a:bodyPr/>
        <a:lstStyle/>
        <a:p>
          <a:endParaRPr lang="pl-PL"/>
        </a:p>
      </dgm:t>
    </dgm:pt>
    <dgm:pt modelId="{A1338E53-8DC7-4BCC-AA30-98D028CDDCAF}" type="pres">
      <dgm:prSet presAssocID="{BD821B55-CA7A-4277-B6FD-52E68FF81A97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D8D0736-0079-4B00-B72A-A722D154D43D}" type="pres">
      <dgm:prSet presAssocID="{BD821B55-CA7A-4277-B6FD-52E68FF81A97}" presName="spComp" presStyleCnt="0"/>
      <dgm:spPr/>
    </dgm:pt>
    <dgm:pt modelId="{943039A3-46E5-40F7-B2AD-20DFF9F0BDA6}" type="pres">
      <dgm:prSet presAssocID="{BD821B55-CA7A-4277-B6FD-52E68FF81A97}" presName="hSp" presStyleCnt="0"/>
      <dgm:spPr/>
    </dgm:pt>
    <dgm:pt modelId="{66B09388-E240-4A38-8B19-A1BA6798E552}" type="pres">
      <dgm:prSet presAssocID="{5D5C7EE3-4F0B-472B-BF39-F624E47706FB}" presName="rectComp" presStyleCnt="0"/>
      <dgm:spPr/>
    </dgm:pt>
    <dgm:pt modelId="{D53A3950-7367-4DCD-A3A8-49A1147E302C}" type="pres">
      <dgm:prSet presAssocID="{5D5C7EE3-4F0B-472B-BF39-F624E47706FB}" presName="bgRect" presStyleLbl="bgShp" presStyleIdx="2" presStyleCnt="3" custLinFactNeighborY="357"/>
      <dgm:spPr/>
      <dgm:t>
        <a:bodyPr/>
        <a:lstStyle/>
        <a:p>
          <a:endParaRPr lang="pl-PL"/>
        </a:p>
      </dgm:t>
    </dgm:pt>
    <dgm:pt modelId="{BC370C81-7B56-4901-9755-45B973CFD817}" type="pres">
      <dgm:prSet presAssocID="{5D5C7EE3-4F0B-472B-BF39-F624E47706FB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682D93F-BEA8-4699-B3C3-A1262C0DDAEE}" srcId="{20F1B9A2-AA8C-4AF4-86A7-5A2AC5BBC9A2}" destId="{EA31C876-AC7B-46B3-AB25-412FC471AB67}" srcOrd="1" destOrd="0" parTransId="{1B6E324A-9577-4BBE-9601-626A13CD9C36}" sibTransId="{7CAB081B-A24A-4DE5-9C54-EC4FB040D484}"/>
    <dgm:cxn modelId="{48C9376A-55FD-4D45-B82A-800564150DA4}" srcId="{20F1B9A2-AA8C-4AF4-86A7-5A2AC5BBC9A2}" destId="{EBD9D471-3779-4ABF-8EBB-D3ADE2CE1AE6}" srcOrd="0" destOrd="0" parTransId="{0C818082-FF91-4AC1-B66B-3DBB6D9F2F22}" sibTransId="{25C240F5-80C5-41DC-8A38-A04253C136F0}"/>
    <dgm:cxn modelId="{40F5BF81-30DB-4560-8519-DA301E1377E7}" type="presOf" srcId="{DE36005B-7338-45E2-8328-CBB632E6527C}" destId="{E1FE31FE-AF64-4738-9D96-4AE1520EB938}" srcOrd="0" destOrd="0" presId="urn:microsoft.com/office/officeart/2005/8/layout/hierarchy5"/>
    <dgm:cxn modelId="{6EC7820C-C2E6-40B2-8713-8B7E196E5B46}" type="presOf" srcId="{642904B2-5F08-49D1-97D0-72299F47D125}" destId="{AD332095-CB54-4502-B30C-CFF9E54CF003}" srcOrd="1" destOrd="0" presId="urn:microsoft.com/office/officeart/2005/8/layout/hierarchy5"/>
    <dgm:cxn modelId="{8D3DDB7F-B88C-46B1-A607-E757F22A70B4}" srcId="{20F1B9A2-AA8C-4AF4-86A7-5A2AC5BBC9A2}" destId="{5D5C7EE3-4F0B-472B-BF39-F624E47706FB}" srcOrd="3" destOrd="0" parTransId="{763EBAB3-217E-4DDD-A9E0-74822211287D}" sibTransId="{DD6003E6-2247-4B37-90E8-26F8E203B44C}"/>
    <dgm:cxn modelId="{96438707-31DA-4E48-9DEE-F15F28B953BE}" srcId="{EBD9D471-3779-4ABF-8EBB-D3ADE2CE1AE6}" destId="{DE36005B-7338-45E2-8328-CBB632E6527C}" srcOrd="1" destOrd="0" parTransId="{642904B2-5F08-49D1-97D0-72299F47D125}" sibTransId="{5556D95C-9B00-4E79-AA2B-215FB7B32F6C}"/>
    <dgm:cxn modelId="{1FE2A56F-C695-4127-A792-33E15EA1A9B4}" type="presOf" srcId="{BD821B55-CA7A-4277-B6FD-52E68FF81A97}" destId="{A1338E53-8DC7-4BCC-AA30-98D028CDDCAF}" srcOrd="1" destOrd="0" presId="urn:microsoft.com/office/officeart/2005/8/layout/hierarchy5"/>
    <dgm:cxn modelId="{84027CEF-53EE-4507-A26D-60BB659BF2C1}" type="presOf" srcId="{6745525F-1921-4793-B0BF-239A0608C30E}" destId="{A8FDC86E-151F-4DBB-9370-F31B3760200B}" srcOrd="1" destOrd="0" presId="urn:microsoft.com/office/officeart/2005/8/layout/hierarchy5"/>
    <dgm:cxn modelId="{F195930E-425A-42E9-B347-114435B4C67D}" type="presOf" srcId="{EA31C876-AC7B-46B3-AB25-412FC471AB67}" destId="{127DCDCA-580D-4A4D-9727-45F902A858AC}" srcOrd="1" destOrd="0" presId="urn:microsoft.com/office/officeart/2005/8/layout/hierarchy5"/>
    <dgm:cxn modelId="{D377A3A4-A4BB-42B9-89DA-F783A886C1D0}" type="presOf" srcId="{55B61AF6-066D-4C54-A2FB-427CCD1600E9}" destId="{7575D8C8-48EC-4387-A63E-1AA686EB6077}" srcOrd="0" destOrd="0" presId="urn:microsoft.com/office/officeart/2005/8/layout/hierarchy5"/>
    <dgm:cxn modelId="{F904E512-A87D-40B7-BE9A-A60EF8D66843}" type="presOf" srcId="{642904B2-5F08-49D1-97D0-72299F47D125}" destId="{1991B4CF-3109-45F4-81CA-4F9AD06B869D}" srcOrd="0" destOrd="0" presId="urn:microsoft.com/office/officeart/2005/8/layout/hierarchy5"/>
    <dgm:cxn modelId="{50CAED96-25CC-4B88-A9A0-C7D2493E4E21}" type="presOf" srcId="{EA31C876-AC7B-46B3-AB25-412FC471AB67}" destId="{EF2647BA-B3A0-427C-9AA7-03DEDF5A04BA}" srcOrd="0" destOrd="0" presId="urn:microsoft.com/office/officeart/2005/8/layout/hierarchy5"/>
    <dgm:cxn modelId="{3771B012-D33E-4F8F-A4D3-F207DACA64DA}" type="presOf" srcId="{BD821B55-CA7A-4277-B6FD-52E68FF81A97}" destId="{A73322C4-26DE-4B7A-98A2-687404408593}" srcOrd="0" destOrd="0" presId="urn:microsoft.com/office/officeart/2005/8/layout/hierarchy5"/>
    <dgm:cxn modelId="{253F3147-8E49-4196-988F-92D29FABBCC5}" type="presOf" srcId="{6745525F-1921-4793-B0BF-239A0608C30E}" destId="{83F67888-41E7-410C-A5F1-8EF5322BA1E1}" srcOrd="0" destOrd="0" presId="urn:microsoft.com/office/officeart/2005/8/layout/hierarchy5"/>
    <dgm:cxn modelId="{FC56C2BE-DE1A-4E2B-887B-A70CBFEBD7F0}" srcId="{20F1B9A2-AA8C-4AF4-86A7-5A2AC5BBC9A2}" destId="{BD821B55-CA7A-4277-B6FD-52E68FF81A97}" srcOrd="2" destOrd="0" parTransId="{5111DF66-6E12-4876-833E-B376BF049B4D}" sibTransId="{F1962CF0-121E-4997-9296-9541187B1AEE}"/>
    <dgm:cxn modelId="{667EC95E-69E4-42F7-9237-B9ED001AEEA0}" type="presOf" srcId="{F26229B1-640C-4745-B8AC-7B7A26390F33}" destId="{8924C8D1-51E2-4C0D-A5B3-9758A9458E3B}" srcOrd="1" destOrd="0" presId="urn:microsoft.com/office/officeart/2005/8/layout/hierarchy5"/>
    <dgm:cxn modelId="{07320277-C171-42FF-9AEC-7773F2604C60}" type="presOf" srcId="{EBD9D471-3779-4ABF-8EBB-D3ADE2CE1AE6}" destId="{2A5FF051-7ECA-4DC7-8ACE-2D09388E0756}" srcOrd="0" destOrd="0" presId="urn:microsoft.com/office/officeart/2005/8/layout/hierarchy5"/>
    <dgm:cxn modelId="{09927B36-E9F8-4CF0-94C1-943D249DDA1F}" srcId="{EBD9D471-3779-4ABF-8EBB-D3ADE2CE1AE6}" destId="{55B61AF6-066D-4C54-A2FB-427CCD1600E9}" srcOrd="0" destOrd="0" parTransId="{F26229B1-640C-4745-B8AC-7B7A26390F33}" sibTransId="{749A4C5A-4303-4B4E-A67D-0D5212984A29}"/>
    <dgm:cxn modelId="{7F692F0A-F93C-4B96-90E0-8781CF694EB9}" type="presOf" srcId="{20F1B9A2-AA8C-4AF4-86A7-5A2AC5BBC9A2}" destId="{D5EF756A-98B3-4152-BD40-7278FA175D69}" srcOrd="0" destOrd="0" presId="urn:microsoft.com/office/officeart/2005/8/layout/hierarchy5"/>
    <dgm:cxn modelId="{C52E829F-88EF-4606-9F82-FB1E2EB90682}" type="presOf" srcId="{5D5C7EE3-4F0B-472B-BF39-F624E47706FB}" destId="{BC370C81-7B56-4901-9755-45B973CFD817}" srcOrd="1" destOrd="0" presId="urn:microsoft.com/office/officeart/2005/8/layout/hierarchy5"/>
    <dgm:cxn modelId="{FA66EE9F-A322-4953-A4EA-6BC2F131DEE3}" srcId="{DE36005B-7338-45E2-8328-CBB632E6527C}" destId="{9BDBA5D4-974B-4646-AA72-B6D9563BE08B}" srcOrd="0" destOrd="0" parTransId="{6745525F-1921-4793-B0BF-239A0608C30E}" sibTransId="{1306C990-5019-4E94-8D4E-12163F0E101A}"/>
    <dgm:cxn modelId="{931FA2F4-1158-40BB-B4E4-6D904679BB08}" type="presOf" srcId="{5D5C7EE3-4F0B-472B-BF39-F624E47706FB}" destId="{D53A3950-7367-4DCD-A3A8-49A1147E302C}" srcOrd="0" destOrd="0" presId="urn:microsoft.com/office/officeart/2005/8/layout/hierarchy5"/>
    <dgm:cxn modelId="{11255F8C-B041-48F9-9E1D-346DA1159C88}" type="presOf" srcId="{F26229B1-640C-4745-B8AC-7B7A26390F33}" destId="{71D2503C-EDB8-4636-96C4-C9D34DD352D4}" srcOrd="0" destOrd="0" presId="urn:microsoft.com/office/officeart/2005/8/layout/hierarchy5"/>
    <dgm:cxn modelId="{720A52C3-5701-4367-933F-73B2629F72A8}" type="presOf" srcId="{9BDBA5D4-974B-4646-AA72-B6D9563BE08B}" destId="{92FC3FF2-7D15-4445-9751-D563A21FF548}" srcOrd="0" destOrd="0" presId="urn:microsoft.com/office/officeart/2005/8/layout/hierarchy5"/>
    <dgm:cxn modelId="{7BB41FF5-D7D0-4286-8582-8B30EB7DD4D8}" type="presParOf" srcId="{D5EF756A-98B3-4152-BD40-7278FA175D69}" destId="{A8543075-5314-4C03-9F1C-D234BBF71C56}" srcOrd="0" destOrd="0" presId="urn:microsoft.com/office/officeart/2005/8/layout/hierarchy5"/>
    <dgm:cxn modelId="{72522FB2-4459-4ACC-BE96-6B7D51D3845A}" type="presParOf" srcId="{A8543075-5314-4C03-9F1C-D234BBF71C56}" destId="{DEC48D7D-8649-462F-B62E-70C50E89BDB2}" srcOrd="0" destOrd="0" presId="urn:microsoft.com/office/officeart/2005/8/layout/hierarchy5"/>
    <dgm:cxn modelId="{3B7B60AD-E1D1-4216-8E24-D945502A8895}" type="presParOf" srcId="{A8543075-5314-4C03-9F1C-D234BBF71C56}" destId="{F28FFF30-6CE1-4E6D-8B57-2B7E7E57E1F8}" srcOrd="1" destOrd="0" presId="urn:microsoft.com/office/officeart/2005/8/layout/hierarchy5"/>
    <dgm:cxn modelId="{BCCFD125-4834-42D6-A763-E5A149C62CE0}" type="presParOf" srcId="{F28FFF30-6CE1-4E6D-8B57-2B7E7E57E1F8}" destId="{D3733B24-945E-4AD0-B4AD-48DD4A5F91DA}" srcOrd="0" destOrd="0" presId="urn:microsoft.com/office/officeart/2005/8/layout/hierarchy5"/>
    <dgm:cxn modelId="{C475B81E-7CBF-4562-8367-128F4B1A55DA}" type="presParOf" srcId="{D3733B24-945E-4AD0-B4AD-48DD4A5F91DA}" destId="{2A5FF051-7ECA-4DC7-8ACE-2D09388E0756}" srcOrd="0" destOrd="0" presId="urn:microsoft.com/office/officeart/2005/8/layout/hierarchy5"/>
    <dgm:cxn modelId="{60F2638D-EAD5-432D-8DEC-2B3DBD78443E}" type="presParOf" srcId="{D3733B24-945E-4AD0-B4AD-48DD4A5F91DA}" destId="{774E0AB0-D24B-4299-BA3F-79B2599B5F60}" srcOrd="1" destOrd="0" presId="urn:microsoft.com/office/officeart/2005/8/layout/hierarchy5"/>
    <dgm:cxn modelId="{827B9F3B-8C32-4752-8CD6-7C58F57B541E}" type="presParOf" srcId="{774E0AB0-D24B-4299-BA3F-79B2599B5F60}" destId="{71D2503C-EDB8-4636-96C4-C9D34DD352D4}" srcOrd="0" destOrd="0" presId="urn:microsoft.com/office/officeart/2005/8/layout/hierarchy5"/>
    <dgm:cxn modelId="{B0C9CB95-07DF-4306-BA64-DA0F62713B5E}" type="presParOf" srcId="{71D2503C-EDB8-4636-96C4-C9D34DD352D4}" destId="{8924C8D1-51E2-4C0D-A5B3-9758A9458E3B}" srcOrd="0" destOrd="0" presId="urn:microsoft.com/office/officeart/2005/8/layout/hierarchy5"/>
    <dgm:cxn modelId="{D8F04555-EDD0-4950-9DDA-CAFC152A75EB}" type="presParOf" srcId="{774E0AB0-D24B-4299-BA3F-79B2599B5F60}" destId="{0E732F4A-5779-4AF9-B169-8ECAC2ACCA64}" srcOrd="1" destOrd="0" presId="urn:microsoft.com/office/officeart/2005/8/layout/hierarchy5"/>
    <dgm:cxn modelId="{E586A7F1-C44F-4B41-B72B-ECA3CD729B02}" type="presParOf" srcId="{0E732F4A-5779-4AF9-B169-8ECAC2ACCA64}" destId="{7575D8C8-48EC-4387-A63E-1AA686EB6077}" srcOrd="0" destOrd="0" presId="urn:microsoft.com/office/officeart/2005/8/layout/hierarchy5"/>
    <dgm:cxn modelId="{677486EA-5AF9-46C8-BD83-56851561814A}" type="presParOf" srcId="{0E732F4A-5779-4AF9-B169-8ECAC2ACCA64}" destId="{EF4944EB-47F0-4B65-81F6-3CC6C93FF002}" srcOrd="1" destOrd="0" presId="urn:microsoft.com/office/officeart/2005/8/layout/hierarchy5"/>
    <dgm:cxn modelId="{F3FE9780-ED7B-4254-ACAD-184EB4575994}" type="presParOf" srcId="{774E0AB0-D24B-4299-BA3F-79B2599B5F60}" destId="{1991B4CF-3109-45F4-81CA-4F9AD06B869D}" srcOrd="2" destOrd="0" presId="urn:microsoft.com/office/officeart/2005/8/layout/hierarchy5"/>
    <dgm:cxn modelId="{9E045E6D-9696-4944-A5C6-8F8CE2E1EEAE}" type="presParOf" srcId="{1991B4CF-3109-45F4-81CA-4F9AD06B869D}" destId="{AD332095-CB54-4502-B30C-CFF9E54CF003}" srcOrd="0" destOrd="0" presId="urn:microsoft.com/office/officeart/2005/8/layout/hierarchy5"/>
    <dgm:cxn modelId="{FDC53833-9C9E-4A31-BD45-9708309C2349}" type="presParOf" srcId="{774E0AB0-D24B-4299-BA3F-79B2599B5F60}" destId="{C701D953-B5F0-4CB0-8B04-4AC351D0230E}" srcOrd="3" destOrd="0" presId="urn:microsoft.com/office/officeart/2005/8/layout/hierarchy5"/>
    <dgm:cxn modelId="{623D5AE6-2763-4B13-A93A-9FC6854B488C}" type="presParOf" srcId="{C701D953-B5F0-4CB0-8B04-4AC351D0230E}" destId="{E1FE31FE-AF64-4738-9D96-4AE1520EB938}" srcOrd="0" destOrd="0" presId="urn:microsoft.com/office/officeart/2005/8/layout/hierarchy5"/>
    <dgm:cxn modelId="{93228C5B-4A75-4C17-996E-C64EF603C1C8}" type="presParOf" srcId="{C701D953-B5F0-4CB0-8B04-4AC351D0230E}" destId="{AD76A94A-BDA7-47D3-915C-4B6FA28D868A}" srcOrd="1" destOrd="0" presId="urn:microsoft.com/office/officeart/2005/8/layout/hierarchy5"/>
    <dgm:cxn modelId="{C95C5F0B-08F6-4A18-9999-FFDA321FBE5B}" type="presParOf" srcId="{AD76A94A-BDA7-47D3-915C-4B6FA28D868A}" destId="{83F67888-41E7-410C-A5F1-8EF5322BA1E1}" srcOrd="0" destOrd="0" presId="urn:microsoft.com/office/officeart/2005/8/layout/hierarchy5"/>
    <dgm:cxn modelId="{264FF887-6D4D-4EEC-81CD-CA675646C712}" type="presParOf" srcId="{83F67888-41E7-410C-A5F1-8EF5322BA1E1}" destId="{A8FDC86E-151F-4DBB-9370-F31B3760200B}" srcOrd="0" destOrd="0" presId="urn:microsoft.com/office/officeart/2005/8/layout/hierarchy5"/>
    <dgm:cxn modelId="{A89004E9-70AB-4EC3-806A-91F950A7960D}" type="presParOf" srcId="{AD76A94A-BDA7-47D3-915C-4B6FA28D868A}" destId="{13D56C49-C2CF-4592-B351-994B228E9988}" srcOrd="1" destOrd="0" presId="urn:microsoft.com/office/officeart/2005/8/layout/hierarchy5"/>
    <dgm:cxn modelId="{196549AF-6666-4236-A90D-2BF19BDF0660}" type="presParOf" srcId="{13D56C49-C2CF-4592-B351-994B228E9988}" destId="{92FC3FF2-7D15-4445-9751-D563A21FF548}" srcOrd="0" destOrd="0" presId="urn:microsoft.com/office/officeart/2005/8/layout/hierarchy5"/>
    <dgm:cxn modelId="{B821A8C1-69FE-44FE-951A-28439708FEDA}" type="presParOf" srcId="{13D56C49-C2CF-4592-B351-994B228E9988}" destId="{A193E337-993D-4CE6-B682-5F9DA0256DCE}" srcOrd="1" destOrd="0" presId="urn:microsoft.com/office/officeart/2005/8/layout/hierarchy5"/>
    <dgm:cxn modelId="{C0F8E55E-57C8-4C06-AB9D-B261C9CED683}" type="presParOf" srcId="{D5EF756A-98B3-4152-BD40-7278FA175D69}" destId="{772F3431-04EA-45C6-ADE3-EAB39BC6BC60}" srcOrd="1" destOrd="0" presId="urn:microsoft.com/office/officeart/2005/8/layout/hierarchy5"/>
    <dgm:cxn modelId="{5E55E919-6EE9-48D9-93F9-5499FAFFEB03}" type="presParOf" srcId="{772F3431-04EA-45C6-ADE3-EAB39BC6BC60}" destId="{AC66EEF0-AF07-4DA5-B461-67629A7C3B99}" srcOrd="0" destOrd="0" presId="urn:microsoft.com/office/officeart/2005/8/layout/hierarchy5"/>
    <dgm:cxn modelId="{99136D96-2329-4101-927A-7D3A6419C4D1}" type="presParOf" srcId="{AC66EEF0-AF07-4DA5-B461-67629A7C3B99}" destId="{EF2647BA-B3A0-427C-9AA7-03DEDF5A04BA}" srcOrd="0" destOrd="0" presId="urn:microsoft.com/office/officeart/2005/8/layout/hierarchy5"/>
    <dgm:cxn modelId="{49B4C00B-40BA-4B72-97DE-91E4FFA1BE71}" type="presParOf" srcId="{AC66EEF0-AF07-4DA5-B461-67629A7C3B99}" destId="{127DCDCA-580D-4A4D-9727-45F902A858AC}" srcOrd="1" destOrd="0" presId="urn:microsoft.com/office/officeart/2005/8/layout/hierarchy5"/>
    <dgm:cxn modelId="{D901C7AF-C1EE-4896-9113-7B415CC0A4EB}" type="presParOf" srcId="{772F3431-04EA-45C6-ADE3-EAB39BC6BC60}" destId="{C18CD41C-4D12-4BF7-8865-8C82581CEE7A}" srcOrd="1" destOrd="0" presId="urn:microsoft.com/office/officeart/2005/8/layout/hierarchy5"/>
    <dgm:cxn modelId="{642DF71D-622D-4CC2-9E8B-9339EE33F25F}" type="presParOf" srcId="{C18CD41C-4D12-4BF7-8865-8C82581CEE7A}" destId="{E7205E1C-AE73-4631-AF9F-17B4F34930C2}" srcOrd="0" destOrd="0" presId="urn:microsoft.com/office/officeart/2005/8/layout/hierarchy5"/>
    <dgm:cxn modelId="{B4CD7834-EC64-4571-889E-2178F684126F}" type="presParOf" srcId="{772F3431-04EA-45C6-ADE3-EAB39BC6BC60}" destId="{6AF14BF2-12D7-46E7-81F0-76229E019091}" srcOrd="2" destOrd="0" presId="urn:microsoft.com/office/officeart/2005/8/layout/hierarchy5"/>
    <dgm:cxn modelId="{5DDC3D73-E0A9-4B89-BA68-8BDB8C545ED1}" type="presParOf" srcId="{6AF14BF2-12D7-46E7-81F0-76229E019091}" destId="{A73322C4-26DE-4B7A-98A2-687404408593}" srcOrd="0" destOrd="0" presId="urn:microsoft.com/office/officeart/2005/8/layout/hierarchy5"/>
    <dgm:cxn modelId="{B3F28693-E76A-4455-A6A1-FB0F59FC0668}" type="presParOf" srcId="{6AF14BF2-12D7-46E7-81F0-76229E019091}" destId="{A1338E53-8DC7-4BCC-AA30-98D028CDDCAF}" srcOrd="1" destOrd="0" presId="urn:microsoft.com/office/officeart/2005/8/layout/hierarchy5"/>
    <dgm:cxn modelId="{69E976A3-6A7E-4636-9761-3D7FD0B74145}" type="presParOf" srcId="{772F3431-04EA-45C6-ADE3-EAB39BC6BC60}" destId="{FD8D0736-0079-4B00-B72A-A722D154D43D}" srcOrd="3" destOrd="0" presId="urn:microsoft.com/office/officeart/2005/8/layout/hierarchy5"/>
    <dgm:cxn modelId="{4C738CC8-07BF-42AB-B770-F8657C809AD7}" type="presParOf" srcId="{FD8D0736-0079-4B00-B72A-A722D154D43D}" destId="{943039A3-46E5-40F7-B2AD-20DFF9F0BDA6}" srcOrd="0" destOrd="0" presId="urn:microsoft.com/office/officeart/2005/8/layout/hierarchy5"/>
    <dgm:cxn modelId="{F34FC00F-38EC-436C-93D8-26A17890B125}" type="presParOf" srcId="{772F3431-04EA-45C6-ADE3-EAB39BC6BC60}" destId="{66B09388-E240-4A38-8B19-A1BA6798E552}" srcOrd="4" destOrd="0" presId="urn:microsoft.com/office/officeart/2005/8/layout/hierarchy5"/>
    <dgm:cxn modelId="{733C808D-25F5-488C-BA14-4ED3C5F7FA64}" type="presParOf" srcId="{66B09388-E240-4A38-8B19-A1BA6798E552}" destId="{D53A3950-7367-4DCD-A3A8-49A1147E302C}" srcOrd="0" destOrd="0" presId="urn:microsoft.com/office/officeart/2005/8/layout/hierarchy5"/>
    <dgm:cxn modelId="{B0C01235-60EC-4EC0-9FA2-B0F0E68561B6}" type="presParOf" srcId="{66B09388-E240-4A38-8B19-A1BA6798E552}" destId="{BC370C81-7B56-4901-9755-45B973CFD81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A3950-7367-4DCD-A3A8-49A1147E302C}">
      <dsp:nvSpPr>
        <dsp:cNvPr id="0" name=""/>
        <dsp:cNvSpPr/>
      </dsp:nvSpPr>
      <dsp:spPr>
        <a:xfrm>
          <a:off x="5588524" y="0"/>
          <a:ext cx="2268076" cy="44801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Populacja podatna</a:t>
          </a:r>
          <a:endParaRPr lang="pl-PL" sz="2800" kern="1200" dirty="0"/>
        </a:p>
      </dsp:txBody>
      <dsp:txXfrm>
        <a:off x="5588524" y="0"/>
        <a:ext cx="2268076" cy="1344045"/>
      </dsp:txXfrm>
    </dsp:sp>
    <dsp:sp modelId="{A73322C4-26DE-4B7A-98A2-687404408593}">
      <dsp:nvSpPr>
        <dsp:cNvPr id="0" name=""/>
        <dsp:cNvSpPr/>
      </dsp:nvSpPr>
      <dsp:spPr>
        <a:xfrm>
          <a:off x="2942434" y="0"/>
          <a:ext cx="2268076" cy="44801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Drogi szerzenia się</a:t>
          </a:r>
          <a:endParaRPr lang="pl-PL" sz="2800" kern="1200" dirty="0"/>
        </a:p>
      </dsp:txBody>
      <dsp:txXfrm>
        <a:off x="2942434" y="0"/>
        <a:ext cx="2268076" cy="1344045"/>
      </dsp:txXfrm>
    </dsp:sp>
    <dsp:sp modelId="{EF2647BA-B3A0-427C-9AA7-03DEDF5A04BA}">
      <dsp:nvSpPr>
        <dsp:cNvPr id="0" name=""/>
        <dsp:cNvSpPr/>
      </dsp:nvSpPr>
      <dsp:spPr>
        <a:xfrm>
          <a:off x="296344" y="0"/>
          <a:ext cx="2268076" cy="44801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Źródło</a:t>
          </a:r>
          <a:endParaRPr lang="pl-PL" sz="2800" kern="1200" dirty="0"/>
        </a:p>
      </dsp:txBody>
      <dsp:txXfrm>
        <a:off x="296344" y="0"/>
        <a:ext cx="2268076" cy="1344045"/>
      </dsp:txXfrm>
    </dsp:sp>
    <dsp:sp modelId="{2A5FF051-7ECA-4DC7-8ACE-2D09388E0756}">
      <dsp:nvSpPr>
        <dsp:cNvPr id="0" name=""/>
        <dsp:cNvSpPr/>
      </dsp:nvSpPr>
      <dsp:spPr>
        <a:xfrm>
          <a:off x="485351" y="2110284"/>
          <a:ext cx="1890064" cy="945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Osoby zakażone</a:t>
          </a:r>
          <a:endParaRPr lang="pl-PL" sz="1800" b="1" kern="1200" dirty="0"/>
        </a:p>
      </dsp:txBody>
      <dsp:txXfrm>
        <a:off x="513030" y="2137963"/>
        <a:ext cx="1834706" cy="889674"/>
      </dsp:txXfrm>
    </dsp:sp>
    <dsp:sp modelId="{71D2503C-EDB8-4636-96C4-C9D34DD352D4}">
      <dsp:nvSpPr>
        <dsp:cNvPr id="0" name=""/>
        <dsp:cNvSpPr/>
      </dsp:nvSpPr>
      <dsp:spPr>
        <a:xfrm rot="18876962">
          <a:off x="2215218" y="2180702"/>
          <a:ext cx="1076419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1076419" y="18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726517" y="2172776"/>
        <a:ext cx="53820" cy="53820"/>
      </dsp:txXfrm>
    </dsp:sp>
    <dsp:sp modelId="{7575D8C8-48EC-4387-A63E-1AA686EB6077}">
      <dsp:nvSpPr>
        <dsp:cNvPr id="0" name=""/>
        <dsp:cNvSpPr/>
      </dsp:nvSpPr>
      <dsp:spPr>
        <a:xfrm>
          <a:off x="3131440" y="1344056"/>
          <a:ext cx="1890064" cy="945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Kontakt bezpośredni</a:t>
          </a:r>
          <a:endParaRPr lang="pl-PL" sz="1800" kern="1200" dirty="0"/>
        </a:p>
      </dsp:txBody>
      <dsp:txXfrm>
        <a:off x="3159119" y="1371735"/>
        <a:ext cx="1834706" cy="889674"/>
      </dsp:txXfrm>
    </dsp:sp>
    <dsp:sp modelId="{1991B4CF-3109-45F4-81CA-4F9AD06B869D}">
      <dsp:nvSpPr>
        <dsp:cNvPr id="0" name=""/>
        <dsp:cNvSpPr/>
      </dsp:nvSpPr>
      <dsp:spPr>
        <a:xfrm rot="2142401">
          <a:off x="2287903" y="2835512"/>
          <a:ext cx="931048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931048" y="18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730151" y="2831220"/>
        <a:ext cx="46552" cy="46552"/>
      </dsp:txXfrm>
    </dsp:sp>
    <dsp:sp modelId="{E1FE31FE-AF64-4738-9D96-4AE1520EB938}">
      <dsp:nvSpPr>
        <dsp:cNvPr id="0" name=""/>
        <dsp:cNvSpPr/>
      </dsp:nvSpPr>
      <dsp:spPr>
        <a:xfrm>
          <a:off x="3131440" y="2430843"/>
          <a:ext cx="1890064" cy="1390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Nośnik:  igły, strzykawki, narzędzia chirurgiczne etc.</a:t>
          </a:r>
          <a:endParaRPr lang="pl-PL" sz="1800" b="1" kern="1200" dirty="0"/>
        </a:p>
      </dsp:txBody>
      <dsp:txXfrm>
        <a:off x="3172172" y="2471575"/>
        <a:ext cx="1808600" cy="1309235"/>
      </dsp:txXfrm>
    </dsp:sp>
    <dsp:sp modelId="{83F67888-41E7-410C-A5F1-8EF5322BA1E1}">
      <dsp:nvSpPr>
        <dsp:cNvPr id="0" name=""/>
        <dsp:cNvSpPr/>
      </dsp:nvSpPr>
      <dsp:spPr>
        <a:xfrm rot="19429247">
          <a:off x="4933795" y="2838697"/>
          <a:ext cx="909727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909727" y="189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5365916" y="2834938"/>
        <a:ext cx="45486" cy="45486"/>
      </dsp:txXfrm>
    </dsp:sp>
    <dsp:sp modelId="{92FC3FF2-7D15-4445-9751-D563A21FF548}">
      <dsp:nvSpPr>
        <dsp:cNvPr id="0" name=""/>
        <dsp:cNvSpPr/>
      </dsp:nvSpPr>
      <dsp:spPr>
        <a:xfrm>
          <a:off x="5755813" y="1414428"/>
          <a:ext cx="1890064" cy="2349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/>
            <a:t>Osoby niezakażone</a:t>
          </a:r>
          <a:endParaRPr lang="pl-PL" sz="2700" b="1" kern="1200" dirty="0"/>
        </a:p>
      </dsp:txBody>
      <dsp:txXfrm>
        <a:off x="5811171" y="1469786"/>
        <a:ext cx="1779348" cy="2238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1BF89-0200-4C3F-B3B1-6341B911C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06907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4B39C-0763-42A8-9818-3C484D6492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2902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4B39C-0763-42A8-9818-3C484D649255}" type="slidenum">
              <a:rPr lang="en-GB" smtClean="0"/>
              <a:t>1</a:t>
            </a:fld>
            <a:endParaRPr lang="en-GB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07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85825-E158-46DB-9442-2A5C4E0EB3D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4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1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91BB8-8F79-4123-ACF1-050A63AABEA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032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l-PL" dirty="0" smtClean="0"/>
              <a:t>Iniekcje dożylne – początek 20 wieku</a:t>
            </a:r>
          </a:p>
          <a:p>
            <a:pPr eaLnBrk="1" hangingPunct="1">
              <a:spcBef>
                <a:spcPct val="0"/>
              </a:spcBef>
            </a:pPr>
            <a:r>
              <a:rPr lang="pl-PL" dirty="0" smtClean="0"/>
              <a:t>Przetaczanie</a:t>
            </a:r>
            <a:r>
              <a:rPr lang="pl-PL" baseline="0" dirty="0" smtClean="0"/>
              <a:t> krwi – głównie przyczyniły się do masowego szerzenia się HCV</a:t>
            </a:r>
            <a:endParaRPr lang="en-US" dirty="0" smtClean="0"/>
          </a:p>
        </p:txBody>
      </p:sp>
      <p:sp>
        <p:nvSpPr>
          <p:cNvPr id="71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91BB8-8F79-4123-ACF1-050A63AABEA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687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1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91BB8-8F79-4123-ACF1-050A63AABEA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123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1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91BB8-8F79-4123-ACF1-050A63AABEA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142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6813" y="1241425"/>
            <a:ext cx="4464050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l-PL" smtClean="0"/>
          </a:p>
        </p:txBody>
      </p:sp>
      <p:sp>
        <p:nvSpPr>
          <p:cNvPr id="38916" name="Symbol zastępczy numeru slajdu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3CDCF5C-BAD0-4541-8EE3-0B72B27B0AD0}" type="slidenum">
              <a:rPr lang="pl-PL" altLang="pl-PL" sz="1200">
                <a:latin typeface="Calibri" panose="020F0502020204030204" pitchFamily="34" charset="0"/>
                <a:cs typeface="Arial" panose="020B0604020202020204" pitchFamily="34" charset="0"/>
              </a:rPr>
              <a:pPr algn="r" eaLnBrk="1" hangingPunct="1"/>
              <a:t>15</a:t>
            </a:fld>
            <a:endParaRPr lang="pl-PL" altLang="pl-PL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daty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72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42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647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911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Straight Connector 52"/>
          <p:cNvCxnSpPr/>
          <p:nvPr userDrawn="1"/>
        </p:nvCxnSpPr>
        <p:spPr>
          <a:xfrm>
            <a:off x="533083" y="6668906"/>
            <a:ext cx="0" cy="189097"/>
          </a:xfrm>
          <a:prstGeom prst="line">
            <a:avLst/>
          </a:prstGeom>
          <a:noFill/>
          <a:ln w="9525" cap="flat" cmpd="sng" algn="ctr">
            <a:gradFill>
              <a:gsLst>
                <a:gs pos="100000">
                  <a:schemeClr val="accent1"/>
                </a:gs>
                <a:gs pos="0">
                  <a:schemeClr val="accent1">
                    <a:alpha val="0"/>
                  </a:schemeClr>
                </a:gs>
              </a:gsLst>
              <a:lin ang="5400000" scaled="0"/>
            </a:gradFill>
            <a:prstDash val="solid"/>
          </a:ln>
          <a:effectLst/>
        </p:spPr>
      </p:cxnSp>
      <p:cxnSp>
        <p:nvCxnSpPr>
          <p:cNvPr id="56" name="Straight Connector 55"/>
          <p:cNvCxnSpPr/>
          <p:nvPr userDrawn="1"/>
        </p:nvCxnSpPr>
        <p:spPr>
          <a:xfrm>
            <a:off x="482283" y="6580598"/>
            <a:ext cx="0" cy="277405"/>
          </a:xfrm>
          <a:prstGeom prst="line">
            <a:avLst/>
          </a:prstGeom>
          <a:noFill/>
          <a:ln w="9525" cap="flat" cmpd="sng" algn="ctr">
            <a:gradFill>
              <a:gsLst>
                <a:gs pos="100000">
                  <a:schemeClr val="accent2"/>
                </a:gs>
                <a:gs pos="0">
                  <a:schemeClr val="accent2">
                    <a:alpha val="0"/>
                  </a:schemeClr>
                </a:gs>
              </a:gsLst>
              <a:lin ang="5400000" scaled="0"/>
            </a:gradFill>
            <a:prstDash val="solid"/>
          </a:ln>
          <a:effectLst/>
        </p:spPr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3365" y="215817"/>
            <a:ext cx="8438685" cy="4308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515E07B-3F27-4C9C-85BA-381C0BB9104A}" type="datetime1">
              <a:rPr lang="pl-PL">
                <a:solidFill>
                  <a:srgbClr val="C2D1D4">
                    <a:lumMod val="75000"/>
                  </a:srgbClr>
                </a:solidFill>
              </a:rPr>
              <a:pPr/>
              <a:t>2015-10-26</a:t>
            </a:fld>
            <a:endParaRPr dirty="0">
              <a:solidFill>
                <a:srgbClr val="C2D1D4">
                  <a:lumMod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 dirty="0">
              <a:solidFill>
                <a:srgbClr val="C2D1D4">
                  <a:lumMod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9AB4E72-7858-48F1-A40D-12FF09E4BFB8}" type="slidenum">
              <a:rPr>
                <a:solidFill>
                  <a:srgbClr val="C2D1D4">
                    <a:lumMod val="75000"/>
                  </a:srgbClr>
                </a:solidFill>
              </a:rPr>
              <a:pPr/>
              <a:t>‹#›</a:t>
            </a:fld>
            <a:endParaRPr dirty="0">
              <a:solidFill>
                <a:srgbClr val="C2D1D4">
                  <a:lumMod val="75000"/>
                </a:srgbClr>
              </a:solidFill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249609"/>
            <a:ext cx="9144000" cy="1060704"/>
          </a:xfrm>
          <a:solidFill>
            <a:schemeClr val="accent5">
              <a:lumMod val="40000"/>
              <a:lumOff val="60000"/>
            </a:schemeClr>
          </a:solidFill>
        </p:spPr>
        <p:txBody>
          <a:bodyPr lIns="356616" rIns="274320" bIns="9144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9000"/>
              <a:buFont typeface="Arial" pitchFamily="34" charset="0"/>
              <a:buNone/>
              <a:tabLst/>
              <a:defRPr sz="2000" i="1" baseline="0">
                <a:solidFill>
                  <a:schemeClr val="accent6"/>
                </a:solidFill>
                <a:latin typeface="+mj-lt"/>
              </a:defRPr>
            </a:lvl1pPr>
            <a:lvl2pPr>
              <a:defRPr i="1">
                <a:latin typeface="+mj-lt"/>
              </a:defRPr>
            </a:lvl2pPr>
            <a:lvl3pPr>
              <a:defRPr i="1">
                <a:latin typeface="+mj-lt"/>
              </a:defRPr>
            </a:lvl3pPr>
            <a:lvl4pPr>
              <a:defRPr i="1">
                <a:latin typeface="+mj-lt"/>
              </a:defRPr>
            </a:lvl4pPr>
            <a:lvl5pPr>
              <a:defRPr i="1"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9000"/>
              <a:buFont typeface="Arial" pitchFamily="34" charset="0"/>
              <a:buNone/>
              <a:tabLst/>
              <a:defRPr/>
            </a:pPr>
            <a:r>
              <a:rPr lang="en-US" dirty="0" smtClean="0"/>
              <a:t>Enter key takeaway here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268288" y="1168576"/>
            <a:ext cx="8513762" cy="4033726"/>
          </a:xfrm>
        </p:spPr>
        <p:txBody>
          <a:bodyPr/>
          <a:lstStyle>
            <a:lvl1pPr marL="0" indent="0">
              <a:buFont typeface="Arial" pitchFamily="34" charset="0"/>
              <a:buNone/>
              <a:defRPr/>
            </a:lvl1pPr>
            <a:lvl2pPr marL="228600" indent="0">
              <a:buFont typeface="Arial" pitchFamily="34" charset="0"/>
              <a:buNone/>
              <a:defRPr/>
            </a:lvl2pPr>
            <a:lvl3pPr marL="400050" indent="0">
              <a:buFont typeface="Arial" pitchFamily="34" charset="0"/>
              <a:buNone/>
              <a:defRPr/>
            </a:lvl3pPr>
            <a:lvl4pPr marL="571500" indent="0">
              <a:buFont typeface="Arial" pitchFamily="34" charset="0"/>
              <a:buNone/>
              <a:defRPr/>
            </a:lvl4pPr>
            <a:lvl5pPr marL="742950" indent="0">
              <a:buFont typeface="Arial" pitchFamily="34" charset="0"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11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268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03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42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28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428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22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142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14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E0D72-F109-4F41-9104-5B198AE2DDF6}" type="datetimeFigureOut">
              <a:rPr lang="pl-PL" smtClean="0"/>
              <a:t>2015-10-26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D75D1-DC4C-402D-B1A6-780536AD49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86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Epidemiologia HCV w Polsce i na świecie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Dr n. med. Magdalena Rosińska</a:t>
            </a:r>
          </a:p>
          <a:p>
            <a:r>
              <a:rPr lang="pl-PL" dirty="0" smtClean="0"/>
              <a:t>Zakład Epidemiologii Narodowego Instytutu Zdrowia Publicznego – Państwowego Zakładu Higieny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05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pl-PL" altLang="pl-PL" sz="2800" dirty="0" smtClean="0"/>
              <a:t>HCV NIE PRZENOSI się przez:</a:t>
            </a:r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/>
          </a:bodyPr>
          <a:lstStyle/>
          <a:p>
            <a:r>
              <a:rPr lang="pl-PL" altLang="pl-PL" sz="2000" dirty="0" smtClean="0"/>
              <a:t>kichanie i kaszel,</a:t>
            </a:r>
          </a:p>
          <a:p>
            <a:r>
              <a:rPr lang="pl-PL" altLang="pl-PL" sz="2000" dirty="0" smtClean="0"/>
              <a:t>trzymanie za ręce,</a:t>
            </a:r>
          </a:p>
          <a:p>
            <a:r>
              <a:rPr lang="pl-PL" altLang="pl-PL" sz="2000" dirty="0"/>
              <a:t>trzymanie kogoś w objęciach, przytulanie,</a:t>
            </a:r>
          </a:p>
          <a:p>
            <a:r>
              <a:rPr lang="pl-PL" altLang="pl-PL" sz="2000" dirty="0" smtClean="0"/>
              <a:t>całowanie się,</a:t>
            </a:r>
          </a:p>
          <a:p>
            <a:r>
              <a:rPr lang="pl-PL" altLang="pl-PL" sz="2000" dirty="0" smtClean="0"/>
              <a:t>używanie tej samej toalety, wanny, prysznica,</a:t>
            </a:r>
          </a:p>
          <a:p>
            <a:r>
              <a:rPr lang="pl-PL" altLang="pl-PL" sz="2000" dirty="0" smtClean="0"/>
              <a:t>spożywanie żywności przygotowywanej przez osobę zakażoną HCV, </a:t>
            </a:r>
          </a:p>
          <a:p>
            <a:r>
              <a:rPr lang="pl-PL" altLang="pl-PL" sz="2000" dirty="0" smtClean="0"/>
              <a:t>pływanie w tym samym zbiorniku wodnym,</a:t>
            </a:r>
          </a:p>
          <a:p>
            <a:r>
              <a:rPr lang="pl-PL" altLang="pl-PL" sz="2000" dirty="0" smtClean="0"/>
              <a:t>zabawę z dziećmi, sport (jeśli nie dochodzi do uszkodzeń ciała).</a:t>
            </a:r>
          </a:p>
        </p:txBody>
      </p:sp>
    </p:spTree>
    <p:extLst>
      <p:ext uri="{BB962C8B-B14F-4D97-AF65-F5344CB8AC3E}">
        <p14:creationId xmlns:p14="http://schemas.microsoft.com/office/powerpoint/2010/main" val="29451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pole tekstowe 2"/>
          <p:cNvSpPr txBox="1">
            <a:spLocks noChangeArrowheads="1"/>
          </p:cNvSpPr>
          <p:nvPr/>
        </p:nvSpPr>
        <p:spPr bwMode="auto">
          <a:xfrm>
            <a:off x="555625" y="6534150"/>
            <a:ext cx="7381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>
                <a:solidFill>
                  <a:schemeClr val="bg1"/>
                </a:solidFill>
                <a:latin typeface="Arial" pitchFamily="34" charset="0"/>
              </a:rPr>
              <a:t>www.hcv.pzh.gov.pl</a:t>
            </a:r>
          </a:p>
        </p:txBody>
      </p:sp>
      <p:sp>
        <p:nvSpPr>
          <p:cNvPr id="9221" name="pole tekstowe 2"/>
          <p:cNvSpPr txBox="1">
            <a:spLocks noChangeArrowheads="1"/>
          </p:cNvSpPr>
          <p:nvPr/>
        </p:nvSpPr>
        <p:spPr bwMode="auto">
          <a:xfrm>
            <a:off x="555625" y="1878439"/>
            <a:ext cx="7381875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pl-PL" sz="2300" dirty="0">
                <a:latin typeface="Trebuchet MS" pitchFamily="34" charset="0"/>
              </a:rPr>
              <a:t>Nie stanowiły </a:t>
            </a:r>
            <a:r>
              <a:rPr lang="pl-PL" sz="2300" dirty="0" smtClean="0">
                <a:latin typeface="Trebuchet MS" pitchFamily="34" charset="0"/>
              </a:rPr>
              <a:t>wielkiego </a:t>
            </a:r>
            <a:r>
              <a:rPr lang="pl-PL" sz="2300" dirty="0">
                <a:latin typeface="Trebuchet MS" pitchFamily="34" charset="0"/>
              </a:rPr>
              <a:t>problemu zanim rozwój medycyny nie doprowadził do rozpowszechnienia podawania leków w drodze iniekcji, rozwoju chirurgii </a:t>
            </a:r>
            <a:r>
              <a:rPr lang="pl-PL" sz="2300" dirty="0" smtClean="0">
                <a:latin typeface="Trebuchet MS" pitchFamily="34" charset="0"/>
              </a:rPr>
              <a:t/>
            </a:r>
            <a:br>
              <a:rPr lang="pl-PL" sz="2300" dirty="0" smtClean="0">
                <a:latin typeface="Trebuchet MS" pitchFamily="34" charset="0"/>
              </a:rPr>
            </a:br>
            <a:r>
              <a:rPr lang="pl-PL" sz="2300" dirty="0" smtClean="0">
                <a:latin typeface="Trebuchet MS" pitchFamily="34" charset="0"/>
              </a:rPr>
              <a:t>i </a:t>
            </a:r>
            <a:r>
              <a:rPr lang="pl-PL" sz="2300" dirty="0">
                <a:latin typeface="Trebuchet MS" pitchFamily="34" charset="0"/>
              </a:rPr>
              <a:t>przetaczania krwi. </a:t>
            </a:r>
            <a:endParaRPr lang="pl-PL" sz="2300" dirty="0" smtClean="0">
              <a:latin typeface="Trebuchet MS" pitchFamily="34" charset="0"/>
            </a:endParaRPr>
          </a:p>
          <a:p>
            <a:endParaRPr lang="pl-PL" sz="2400" dirty="0">
              <a:latin typeface="Trebuchet MS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000" i="1" dirty="0">
                <a:latin typeface="Trebuchet MS" pitchFamily="34" charset="0"/>
              </a:rPr>
              <a:t>Badania zegara molekularnego wskazują, że w wielu krajach nastąpiło to </a:t>
            </a:r>
            <a:r>
              <a:rPr lang="pl-PL" sz="2000" i="1" dirty="0" smtClean="0">
                <a:latin typeface="Trebuchet MS" pitchFamily="34" charset="0"/>
              </a:rPr>
              <a:t>około 1960 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2300" dirty="0" smtClean="0">
              <a:latin typeface="Trebuchet MS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300" dirty="0" smtClean="0">
                <a:latin typeface="Trebuchet MS" pitchFamily="34" charset="0"/>
              </a:rPr>
              <a:t>Kolejne instytucjonalne przyczyny </a:t>
            </a:r>
            <a:r>
              <a:rPr lang="pl-PL" sz="2300" dirty="0">
                <a:latin typeface="Trebuchet MS" pitchFamily="34" charset="0"/>
              </a:rPr>
              <a:t>wzrostu liczby zakażeń to: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l-PL" sz="2300" dirty="0" smtClean="0">
                <a:latin typeface="Trebuchet MS" pitchFamily="34" charset="0"/>
              </a:rPr>
              <a:t>Salony kosmetyczne (tatuaż)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8950" y="762000"/>
            <a:ext cx="5883275" cy="981075"/>
          </a:xfrm>
        </p:spPr>
        <p:txBody>
          <a:bodyPr/>
          <a:lstStyle/>
          <a:p>
            <a:pPr algn="l"/>
            <a:r>
              <a:rPr lang="pl-PL" sz="2800" dirty="0" smtClean="0">
                <a:latin typeface="Trebuchet MS" pitchFamily="34" charset="0"/>
              </a:rPr>
              <a:t>Instytucjonalne drogi zakażeń HCV</a:t>
            </a:r>
            <a:endParaRPr lang="en-US" sz="2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32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0"/>
    </mc:Choice>
    <mc:Fallback xmlns="">
      <p:transition advTm="6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pole tekstowe 2"/>
          <p:cNvSpPr txBox="1">
            <a:spLocks noChangeArrowheads="1"/>
          </p:cNvSpPr>
          <p:nvPr/>
        </p:nvSpPr>
        <p:spPr bwMode="auto">
          <a:xfrm>
            <a:off x="555625" y="6534150"/>
            <a:ext cx="7381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>
                <a:solidFill>
                  <a:schemeClr val="bg1"/>
                </a:solidFill>
                <a:latin typeface="Arial" pitchFamily="34" charset="0"/>
              </a:rPr>
              <a:t>www.hcv.pzh.gov.pl</a:t>
            </a:r>
          </a:p>
        </p:txBody>
      </p:sp>
      <p:sp>
        <p:nvSpPr>
          <p:cNvPr id="9221" name="pole tekstowe 2"/>
          <p:cNvSpPr txBox="1">
            <a:spLocks noChangeArrowheads="1"/>
          </p:cNvSpPr>
          <p:nvPr/>
        </p:nvSpPr>
        <p:spPr bwMode="auto">
          <a:xfrm>
            <a:off x="555625" y="1878439"/>
            <a:ext cx="73818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just"/>
            <a:r>
              <a:rPr lang="pl-PL" sz="2200" b="1" dirty="0">
                <a:latin typeface="Trebuchet MS" pitchFamily="34" charset="0"/>
              </a:rPr>
              <a:t>Prawdopodobieństwo zakażenia wskutek indywidualnych zachowań ludzi: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dirty="0">
                <a:latin typeface="Trebuchet MS" pitchFamily="34" charset="0"/>
              </a:rPr>
              <a:t>Bardzo wysokie u osób przyjmujących narkotyki dożylnie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dirty="0">
                <a:latin typeface="Trebuchet MS" pitchFamily="34" charset="0"/>
              </a:rPr>
              <a:t>Niskie, ale obecne w kontaktach domowych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dirty="0">
                <a:latin typeface="Trebuchet MS" pitchFamily="34" charset="0"/>
              </a:rPr>
              <a:t>Minimalne w pożyciu małżeńskim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dirty="0">
                <a:latin typeface="Trebuchet MS" pitchFamily="34" charset="0"/>
              </a:rPr>
              <a:t>Podwyższone w przypadku wielu partnerów seksualnych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dirty="0">
                <a:latin typeface="Trebuchet MS" pitchFamily="34" charset="0"/>
              </a:rPr>
              <a:t>Praktycznie zerowe w kontaktach towarzyskich </a:t>
            </a:r>
            <a:r>
              <a:rPr lang="pl-PL" sz="2400" dirty="0" smtClean="0">
                <a:latin typeface="Trebuchet MS" pitchFamily="34" charset="0"/>
              </a:rPr>
              <a:t/>
            </a:r>
            <a:br>
              <a:rPr lang="pl-PL" sz="2400" dirty="0" smtClean="0">
                <a:latin typeface="Trebuchet MS" pitchFamily="34" charset="0"/>
              </a:rPr>
            </a:br>
            <a:r>
              <a:rPr lang="pl-PL" sz="2400" dirty="0" smtClean="0">
                <a:latin typeface="Trebuchet MS" pitchFamily="34" charset="0"/>
              </a:rPr>
              <a:t>i </a:t>
            </a:r>
            <a:r>
              <a:rPr lang="pl-PL" sz="2400" dirty="0">
                <a:latin typeface="Trebuchet MS" pitchFamily="34" charset="0"/>
              </a:rPr>
              <a:t>służbowych</a:t>
            </a:r>
          </a:p>
          <a:p>
            <a:endParaRPr lang="pl-PL" sz="2400" dirty="0">
              <a:latin typeface="Trebuchet MS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25" y="904875"/>
            <a:ext cx="5883275" cy="981075"/>
          </a:xfrm>
        </p:spPr>
        <p:txBody>
          <a:bodyPr/>
          <a:lstStyle/>
          <a:p>
            <a:pPr algn="l"/>
            <a:r>
              <a:rPr lang="pl-PL" sz="2800" dirty="0">
                <a:latin typeface="Trebuchet MS" pitchFamily="34" charset="0"/>
              </a:rPr>
              <a:t>Indywidualne </a:t>
            </a:r>
            <a:r>
              <a:rPr lang="pl-PL" sz="2800" dirty="0" smtClean="0">
                <a:latin typeface="Trebuchet MS" pitchFamily="34" charset="0"/>
              </a:rPr>
              <a:t>drogi </a:t>
            </a:r>
            <a:r>
              <a:rPr lang="pl-PL" sz="2800" dirty="0">
                <a:latin typeface="Trebuchet MS" pitchFamily="34" charset="0"/>
              </a:rPr>
              <a:t>zakażeń HCV</a:t>
            </a:r>
            <a:endParaRPr lang="en-US" sz="2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7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0"/>
    </mc:Choice>
    <mc:Fallback xmlns="">
      <p:transition advTm="6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pole tekstowe 2"/>
          <p:cNvSpPr txBox="1">
            <a:spLocks noChangeArrowheads="1"/>
          </p:cNvSpPr>
          <p:nvPr/>
        </p:nvSpPr>
        <p:spPr bwMode="auto">
          <a:xfrm>
            <a:off x="555625" y="6534150"/>
            <a:ext cx="7381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>
                <a:solidFill>
                  <a:schemeClr val="bg1"/>
                </a:solidFill>
                <a:latin typeface="Arial" pitchFamily="34" charset="0"/>
              </a:rPr>
              <a:t>www.hcv.pzh.gov.pl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25" y="999524"/>
            <a:ext cx="5782113" cy="981075"/>
          </a:xfrm>
        </p:spPr>
        <p:txBody>
          <a:bodyPr>
            <a:normAutofit fontScale="90000"/>
          </a:bodyPr>
          <a:lstStyle/>
          <a:p>
            <a:pPr algn="l"/>
            <a:r>
              <a:rPr lang="pl-P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Główne </a:t>
            </a:r>
            <a:r>
              <a:rPr lang="pl-P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czynniki ryzyka zakażenia </a:t>
            </a:r>
            <a:r>
              <a:rPr lang="pl-P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HCV w </a:t>
            </a:r>
            <a:r>
              <a:rPr lang="pl-P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metaanalizie danych światowych</a:t>
            </a:r>
            <a:endParaRPr lang="en-US" sz="2600" dirty="0">
              <a:latin typeface="Trebuchet MS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82293"/>
              </p:ext>
            </p:extLst>
          </p:nvPr>
        </p:nvGraphicFramePr>
        <p:xfrm>
          <a:off x="740980" y="1963119"/>
          <a:ext cx="7078716" cy="372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220"/>
                <a:gridCol w="1954924"/>
                <a:gridCol w="2359572"/>
              </a:tblGrid>
              <a:tr h="460941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</a:rPr>
                        <a:t>Czynnik ryzyka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</a:rPr>
                        <a:t>OR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</a:rPr>
                        <a:t>95% CI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815511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  <a:ea typeface="Tahoma" pitchFamily="34" charset="0"/>
                          <a:cs typeface="Tahoma" pitchFamily="34" charset="0"/>
                        </a:rPr>
                        <a:t>Iniekcyjne używanie narkotyków (IDU)</a:t>
                      </a:r>
                      <a:endParaRPr lang="pl-PL" sz="2000" dirty="0">
                        <a:latin typeface="Trebuchet MS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44.90 	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31.13 - 64.8</a:t>
                      </a:r>
                      <a:endParaRPr lang="pl-PL" sz="2000" dirty="0" smtClean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815511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  <a:ea typeface="Tahoma" pitchFamily="34" charset="0"/>
                          <a:cs typeface="Tahoma" pitchFamily="34" charset="0"/>
                        </a:rPr>
                        <a:t>Transfuzja krwi </a:t>
                      </a:r>
                      <a:br>
                        <a:rPr lang="pl-PL" sz="2000" dirty="0" smtClean="0">
                          <a:latin typeface="Trebuchet MS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pl-PL" sz="2000" dirty="0" smtClean="0">
                          <a:latin typeface="Trebuchet MS" pitchFamily="34" charset="0"/>
                          <a:ea typeface="Tahoma" pitchFamily="34" charset="0"/>
                          <a:cs typeface="Tahoma" pitchFamily="34" charset="0"/>
                        </a:rPr>
                        <a:t>w przeszłości</a:t>
                      </a:r>
                      <a:endParaRPr lang="pl-PL" sz="2000" dirty="0">
                        <a:latin typeface="Trebuchet MS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Tahoma" pitchFamily="34" charset="0"/>
                          <a:cs typeface="Tahoma" pitchFamily="34" charset="0"/>
                        </a:rPr>
                        <a:t>6.03 	</a:t>
                      </a:r>
                      <a:endParaRPr lang="pl-PL" sz="2000" dirty="0">
                        <a:latin typeface="Trebuchet MS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Tahoma" pitchFamily="34" charset="0"/>
                          <a:cs typeface="Tahoma" pitchFamily="34" charset="0"/>
                        </a:rPr>
                        <a:t>3.97 - 9.15</a:t>
                      </a:r>
                      <a:endParaRPr lang="pl-PL" sz="2000" dirty="0" smtClean="0">
                        <a:latin typeface="Trebuchet MS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15511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</a:rPr>
                        <a:t>Operacje chirurgiczne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2.10 	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1.44 - 3.07</a:t>
                      </a:r>
                      <a:endParaRPr lang="pl-PL" sz="2000" dirty="0" smtClean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815511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Trebuchet MS" pitchFamily="34" charset="0"/>
                        </a:rPr>
                        <a:t>Kontakty seksualne z IDU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3.87 	</a:t>
                      </a:r>
                      <a:endParaRPr lang="pl-PL" sz="20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2.07 - 7.24</a:t>
                      </a:r>
                      <a:endParaRPr lang="pl-PL" sz="2000" dirty="0" smtClean="0">
                        <a:latin typeface="Trebuchet MS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685800" y="5943600"/>
            <a:ext cx="838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Su YY, Wang </a:t>
            </a:r>
            <a:r>
              <a:rPr lang="en-US" sz="1200" dirty="0" smtClean="0">
                <a:solidFill>
                  <a:prstClr val="black"/>
                </a:solidFill>
              </a:rPr>
              <a:t>N</a:t>
            </a:r>
            <a:r>
              <a:rPr lang="pl-PL" sz="1200" dirty="0" smtClean="0">
                <a:solidFill>
                  <a:prstClr val="black"/>
                </a:solidFill>
              </a:rPr>
              <a:t>. 2011. </a:t>
            </a:r>
            <a:r>
              <a:rPr lang="en-US" sz="1200" b="1" dirty="0" smtClean="0"/>
              <a:t>Primary </a:t>
            </a:r>
            <a:r>
              <a:rPr lang="en-US" sz="1200" b="1" dirty="0"/>
              <a:t>risk factors of hepatitis C virus infection: a </a:t>
            </a:r>
            <a:r>
              <a:rPr lang="en-US" sz="1200" b="1" dirty="0" smtClean="0"/>
              <a:t>Meta-analysis.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19920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0"/>
    </mc:Choice>
    <mc:Fallback xmlns="">
      <p:transition advTm="6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Występowanie HCV w populacji Polski</a:t>
            </a:r>
            <a:endParaRPr lang="en-GB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Rozpowszechnienie a</a:t>
            </a:r>
            <a:r>
              <a:rPr lang="en-GB" sz="2400" dirty="0" err="1" smtClean="0"/>
              <a:t>nt</a:t>
            </a:r>
            <a:r>
              <a:rPr lang="pl-PL" sz="2400" dirty="0" smtClean="0"/>
              <a:t>y</a:t>
            </a:r>
            <a:r>
              <a:rPr lang="en-GB" sz="2400" dirty="0" smtClean="0"/>
              <a:t>-HCV: </a:t>
            </a:r>
          </a:p>
          <a:p>
            <a:r>
              <a:rPr lang="en-GB" sz="2400" dirty="0" smtClean="0"/>
              <a:t>          </a:t>
            </a:r>
            <a:r>
              <a:rPr lang="en-GB" sz="2400" b="1" dirty="0" smtClean="0">
                <a:solidFill>
                  <a:srgbClr val="FF0000"/>
                </a:solidFill>
              </a:rPr>
              <a:t>1.1 %</a:t>
            </a:r>
            <a:r>
              <a:rPr lang="en-GB" sz="2400" b="1" dirty="0" smtClean="0"/>
              <a:t> [95% CI 0.9% -1.2%] </a:t>
            </a:r>
          </a:p>
          <a:p>
            <a:endParaRPr lang="en-GB" sz="2400" dirty="0" smtClean="0"/>
          </a:p>
          <a:p>
            <a:r>
              <a:rPr lang="pl-PL" sz="2400" dirty="0" smtClean="0"/>
              <a:t>Rozpowszechnienie </a:t>
            </a:r>
            <a:r>
              <a:rPr lang="en-GB" sz="2400" dirty="0" smtClean="0"/>
              <a:t>HCV RNA:  </a:t>
            </a:r>
          </a:p>
          <a:p>
            <a:r>
              <a:rPr lang="en-GB" sz="2400" dirty="0" smtClean="0"/>
              <a:t>          </a:t>
            </a:r>
            <a:r>
              <a:rPr lang="en-GB" sz="2400" b="1" dirty="0" smtClean="0">
                <a:solidFill>
                  <a:srgbClr val="FF0000"/>
                </a:solidFill>
              </a:rPr>
              <a:t>0.5%</a:t>
            </a:r>
            <a:r>
              <a:rPr lang="en-GB" sz="2400" b="1" dirty="0" smtClean="0"/>
              <a:t>  [95% CI 0.4% - 0.6%]</a:t>
            </a:r>
          </a:p>
          <a:p>
            <a:endParaRPr lang="en-GB" sz="2400" dirty="0" smtClean="0"/>
          </a:p>
          <a:p>
            <a:r>
              <a:rPr lang="pl-PL" sz="2400" dirty="0" smtClean="0"/>
              <a:t>Odsetek osób zakażonych</a:t>
            </a:r>
            <a:r>
              <a:rPr lang="en-GB" sz="2400" dirty="0" smtClean="0"/>
              <a:t> HCV</a:t>
            </a:r>
            <a:r>
              <a:rPr lang="pl-PL" sz="2400" dirty="0" smtClean="0"/>
              <a:t> które są tego świadome</a:t>
            </a:r>
            <a:r>
              <a:rPr lang="en-GB" sz="2400" dirty="0" smtClean="0"/>
              <a:t>:    </a:t>
            </a:r>
          </a:p>
          <a:p>
            <a:r>
              <a:rPr lang="en-GB" sz="2400" dirty="0" smtClean="0"/>
              <a:t>          </a:t>
            </a:r>
            <a:r>
              <a:rPr lang="en-GB" sz="2400" b="1" dirty="0" smtClean="0">
                <a:solidFill>
                  <a:srgbClr val="FF0000"/>
                </a:solidFill>
              </a:rPr>
              <a:t>22%</a:t>
            </a:r>
            <a:r>
              <a:rPr lang="en-GB" sz="2400" b="1" dirty="0" smtClean="0"/>
              <a:t> of HCV RNA (+)  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38200" y="5486400"/>
            <a:ext cx="43941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/>
              <a:t>Źródło: Projekt SPPW „Zapobieganie zakażeniom HCV”, dane niepublikowane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31AE-E31D-4D9C-8598-FAD58550602C}" type="slidenum">
              <a:rPr lang="en-GB" smtClean="0"/>
              <a:t>14</a:t>
            </a:fld>
            <a:endParaRPr lang="en-GB"/>
          </a:p>
        </p:txBody>
      </p:sp>
      <p:sp>
        <p:nvSpPr>
          <p:cNvPr id="6" name="pole tekstowe 5"/>
          <p:cNvSpPr txBox="1"/>
          <p:nvPr/>
        </p:nvSpPr>
        <p:spPr>
          <a:xfrm>
            <a:off x="4371121" y="1988840"/>
            <a:ext cx="4521359" cy="206210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Około 200 tysięcy osób zakażonych</a:t>
            </a:r>
          </a:p>
          <a:p>
            <a:r>
              <a:rPr lang="pl-PL" sz="3200" b="1" dirty="0" smtClean="0">
                <a:solidFill>
                  <a:schemeClr val="bg1"/>
                </a:solidFill>
              </a:rPr>
              <a:t>Około 150 tysięcy zakażonych o tym nie wie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483" y="1853831"/>
            <a:ext cx="6494551" cy="3658447"/>
          </a:xfrm>
          <a:prstGeom prst="rect">
            <a:avLst/>
          </a:prstGeom>
        </p:spPr>
      </p:pic>
      <p:sp>
        <p:nvSpPr>
          <p:cNvPr id="13" name="Objaśnienie prostokątne 12"/>
          <p:cNvSpPr/>
          <p:nvPr/>
        </p:nvSpPr>
        <p:spPr>
          <a:xfrm>
            <a:off x="5479933" y="5211335"/>
            <a:ext cx="1307306" cy="464344"/>
          </a:xfrm>
          <a:prstGeom prst="wedgeRectCallout">
            <a:avLst>
              <a:gd name="adj1" fmla="val 5090"/>
              <a:gd name="adj2" fmla="val -7252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350" dirty="0"/>
              <a:t>Mężczyźni</a:t>
            </a:r>
          </a:p>
        </p:txBody>
      </p:sp>
      <p:sp>
        <p:nvSpPr>
          <p:cNvPr id="3" name="Objaśnienie prostokątne 2"/>
          <p:cNvSpPr/>
          <p:nvPr/>
        </p:nvSpPr>
        <p:spPr>
          <a:xfrm>
            <a:off x="2311005" y="5211331"/>
            <a:ext cx="1307306" cy="464344"/>
          </a:xfrm>
          <a:prstGeom prst="wedgeRectCallout">
            <a:avLst>
              <a:gd name="adj1" fmla="val -1055"/>
              <a:gd name="adj2" fmla="val -7252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350" dirty="0"/>
              <a:t>Kobiety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485901" y="5735157"/>
            <a:ext cx="43941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/>
              <a:t>Źródło: Projekt SPPW „Zapobieganie zakażeniom HCV”, dane niepublikowane</a:t>
            </a:r>
          </a:p>
        </p:txBody>
      </p:sp>
      <p:sp>
        <p:nvSpPr>
          <p:cNvPr id="9" name="Tytuł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altLang="pl-PL" sz="2800" dirty="0">
                <a:latin typeface="Trebuchet MS" panose="020B0603020202020204" pitchFamily="34" charset="0"/>
                <a:cs typeface="Arial" panose="020B0604020202020204" pitchFamily="34" charset="0"/>
              </a:rPr>
              <a:t>Częstość występowania </a:t>
            </a:r>
            <a:r>
              <a:rPr lang="pl-PL" altLang="pl-PL" sz="2800" b="1" dirty="0">
                <a:solidFill>
                  <a:schemeClr val="accent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NIEROZPOZNANEGO</a:t>
            </a:r>
            <a:r>
              <a:rPr lang="pl-PL" altLang="pl-PL" sz="2800" dirty="0">
                <a:latin typeface="Trebuchet MS" panose="020B0603020202020204" pitchFamily="34" charset="0"/>
                <a:cs typeface="Arial" panose="020B0604020202020204" pitchFamily="34" charset="0"/>
              </a:rPr>
              <a:t> zakażenia HCV (HCV-RNA) w Polsce, 2014, wg grup wieku i </a:t>
            </a:r>
            <a:r>
              <a:rPr lang="pl-PL" altLang="pl-PL" sz="2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płci</a:t>
            </a:r>
            <a:endParaRPr lang="en-GB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31AE-E31D-4D9C-8598-FAD58550602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0"/>
    </mc:Choice>
    <mc:Fallback xmlns="">
      <p:transition advTm="6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Prawdopodobna droga transmisji wśród ostrych </a:t>
            </a:r>
            <a:r>
              <a:rPr lang="pl-PL" sz="3600" dirty="0" err="1" smtClean="0"/>
              <a:t>zachorowań</a:t>
            </a:r>
            <a:r>
              <a:rPr lang="pl-PL" sz="3600" dirty="0" smtClean="0"/>
              <a:t> na </a:t>
            </a:r>
            <a:r>
              <a:rPr lang="pl-PL" sz="3600" dirty="0" err="1" smtClean="0"/>
              <a:t>wzw</a:t>
            </a:r>
            <a:r>
              <a:rPr lang="pl-PL" sz="3600" dirty="0" smtClean="0"/>
              <a:t> C, 2010 - 2012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379454"/>
            <a:ext cx="7931224" cy="4209786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41311" y="5687714"/>
            <a:ext cx="64940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/>
              <a:t>Źródło: Stępień, Rosińska, </a:t>
            </a:r>
            <a:r>
              <a:rPr lang="pl-PL" sz="1050" dirty="0" err="1"/>
              <a:t>Przegl</a:t>
            </a:r>
            <a:r>
              <a:rPr lang="pl-PL" sz="1050" dirty="0"/>
              <a:t> </a:t>
            </a:r>
            <a:r>
              <a:rPr lang="pl-PL" sz="1050" dirty="0" err="1"/>
              <a:t>Epidemiol</a:t>
            </a:r>
            <a:r>
              <a:rPr lang="pl-PL" sz="1050" dirty="0"/>
              <a:t> 2015 – na podstawie danych z rutynowego nadzoru epidemiologicznego</a:t>
            </a:r>
          </a:p>
        </p:txBody>
      </p:sp>
    </p:spTree>
    <p:extLst>
      <p:ext uri="{BB962C8B-B14F-4D97-AF65-F5344CB8AC3E}">
        <p14:creationId xmlns:p14="http://schemas.microsoft.com/office/powerpoint/2010/main" val="205905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200" dirty="0" smtClean="0"/>
              <a:t>Główne czynniki ryzyka obecności HCV-RNA wśród mężczyzn i kobiet</a:t>
            </a:r>
          </a:p>
        </p:txBody>
      </p:sp>
      <p:pic>
        <p:nvPicPr>
          <p:cNvPr id="32771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28800"/>
            <a:ext cx="7696200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38200" y="6223084"/>
            <a:ext cx="43941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/>
              <a:t>Źródło: Projekt SPPW „Zapobieganie zakażeniom HCV”, dane niepublikowane</a:t>
            </a:r>
          </a:p>
        </p:txBody>
      </p:sp>
    </p:spTree>
    <p:extLst>
      <p:ext uri="{BB962C8B-B14F-4D97-AF65-F5344CB8AC3E}">
        <p14:creationId xmlns:p14="http://schemas.microsoft.com/office/powerpoint/2010/main" val="48957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Trendy </a:t>
            </a:r>
            <a:r>
              <a:rPr lang="pl-PL" sz="4000" dirty="0" err="1" smtClean="0"/>
              <a:t>wzw</a:t>
            </a:r>
            <a:r>
              <a:rPr lang="pl-PL" sz="4000" dirty="0" smtClean="0"/>
              <a:t> C w Polsce: </a:t>
            </a:r>
            <a:br>
              <a:rPr lang="pl-PL" sz="4000" dirty="0" smtClean="0"/>
            </a:br>
            <a:r>
              <a:rPr lang="pl-PL" sz="3600" dirty="0" smtClean="0"/>
              <a:t>zapadalność na 100 tyś. oraz liczba zgonów z powodu </a:t>
            </a:r>
            <a:r>
              <a:rPr lang="pl-PL" sz="3600" dirty="0" err="1" smtClean="0"/>
              <a:t>wzw</a:t>
            </a:r>
            <a:r>
              <a:rPr lang="pl-PL" sz="3600" dirty="0" smtClean="0"/>
              <a:t> C</a:t>
            </a:r>
            <a:endParaRPr lang="en-GB" sz="3600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/>
          </p:nvPr>
        </p:nvGraphicFramePr>
        <p:xfrm>
          <a:off x="822722" y="2241948"/>
          <a:ext cx="7543800" cy="3017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31AE-E31D-4D9C-8598-FAD58550602C}" type="slidenum">
              <a:rPr lang="en-GB" smtClean="0"/>
              <a:t>18</a:t>
            </a:fld>
            <a:endParaRPr lang="en-GB"/>
          </a:p>
        </p:txBody>
      </p:sp>
      <p:sp>
        <p:nvSpPr>
          <p:cNvPr id="9" name="pole tekstowe 8"/>
          <p:cNvSpPr txBox="1"/>
          <p:nvPr/>
        </p:nvSpPr>
        <p:spPr>
          <a:xfrm>
            <a:off x="629841" y="5665359"/>
            <a:ext cx="57214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/>
              <a:t>Źródło: </a:t>
            </a:r>
            <a:r>
              <a:rPr lang="pl-PL" sz="1050" dirty="0" smtClean="0"/>
              <a:t>Dane </a:t>
            </a:r>
            <a:r>
              <a:rPr lang="pl-PL" sz="1050" dirty="0"/>
              <a:t>z rutynowego nadzoru </a:t>
            </a:r>
            <a:r>
              <a:rPr lang="pl-PL" sz="1050" dirty="0" smtClean="0"/>
              <a:t>epidemiologicznego (zgłoszone przypadki) oraz dane GUS (zgony) </a:t>
            </a:r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val="140069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Diagnostyka w kierunku HCV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Ok. 7% osób było kiedykolwiek badanych w kierunku HCV</a:t>
            </a:r>
          </a:p>
          <a:p>
            <a:r>
              <a:rPr lang="pl-PL" dirty="0" smtClean="0"/>
              <a:t>Najczęstsze okoliczności badania:</a:t>
            </a:r>
          </a:p>
          <a:p>
            <a:pPr lvl="1"/>
            <a:r>
              <a:rPr lang="pl-PL" dirty="0" smtClean="0"/>
              <a:t>Podczas hospitalizacji, np. przez planowanym zabiegiem (30%)</a:t>
            </a:r>
          </a:p>
          <a:p>
            <a:pPr lvl="1"/>
            <a:r>
              <a:rPr lang="pl-PL" dirty="0" smtClean="0"/>
              <a:t>Z własnej inicjatywy (18%)</a:t>
            </a:r>
          </a:p>
          <a:p>
            <a:pPr lvl="1"/>
            <a:r>
              <a:rPr lang="pl-PL" dirty="0" smtClean="0"/>
              <a:t>Dawca krwi (14%)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57200" y="5733256"/>
            <a:ext cx="4198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Źródło: Projekt SPPW „Zapobieganie zakażeniom HCV”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7271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136" y="1295400"/>
            <a:ext cx="5464701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l-PL" b="1" dirty="0" smtClean="0">
                <a:solidFill>
                  <a:srgbClr val="FFC000"/>
                </a:solidFill>
              </a:rPr>
              <a:t>Wirus HCV</a:t>
            </a:r>
            <a:r>
              <a:rPr lang="pl-PL" sz="4400" dirty="0" smtClean="0">
                <a:solidFill>
                  <a:srgbClr val="FFC000"/>
                </a:solidFill>
              </a:rPr>
              <a:t/>
            </a:r>
            <a:br>
              <a:rPr lang="pl-PL" sz="4400" dirty="0" smtClean="0">
                <a:solidFill>
                  <a:srgbClr val="FFC000"/>
                </a:solidFill>
              </a:rPr>
            </a:br>
            <a:endParaRPr lang="pl-PL" sz="1800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Charakterystyczne objawy w ostrej fazie choroby – RZADKO</a:t>
            </a:r>
          </a:p>
          <a:p>
            <a:r>
              <a:rPr lang="pl-PL" dirty="0" smtClean="0"/>
              <a:t>Przejście zakażania w przewlekłą chorobę – CZĘSTO</a:t>
            </a:r>
          </a:p>
          <a:p>
            <a:r>
              <a:rPr lang="pl-PL" dirty="0" smtClean="0"/>
              <a:t>Okres, kiedy pacjent nie czuje się specjalnie chory – DŁUGI</a:t>
            </a:r>
          </a:p>
          <a:p>
            <a:r>
              <a:rPr lang="pl-PL" dirty="0" smtClean="0"/>
              <a:t>Następstwa przewlekłego zakażenia – BARDZO POWAŻNE </a:t>
            </a:r>
          </a:p>
          <a:p>
            <a:pPr marL="457200" lvl="1" indent="0">
              <a:buNone/>
            </a:pPr>
            <a:r>
              <a:rPr lang="pl-PL" dirty="0" smtClean="0"/>
              <a:t>(marskość wątroby, rak </a:t>
            </a:r>
            <a:r>
              <a:rPr lang="pl-PL" dirty="0" err="1" smtClean="0"/>
              <a:t>wątrobowokomórkowy</a:t>
            </a:r>
            <a:r>
              <a:rPr lang="pl-PL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7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 smtClean="0"/>
              <a:t>Częstość testowania w kierunku HCV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700" dirty="0"/>
              <a:t> – odsetek </a:t>
            </a:r>
            <a:r>
              <a:rPr lang="pl-PL" sz="2700" dirty="0" smtClean="0"/>
              <a:t>osób, </a:t>
            </a:r>
            <a:r>
              <a:rPr lang="pl-PL" sz="2700" dirty="0"/>
              <a:t>które kiedykolwiek poddały się badaniu w kierunku HCV w </a:t>
            </a:r>
            <a:r>
              <a:rPr lang="pl-PL" sz="2700" dirty="0" smtClean="0"/>
              <a:t>różnych grupach</a:t>
            </a:r>
            <a:endParaRPr lang="en-GB" sz="27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/>
          </p:nvPr>
        </p:nvGraphicFramePr>
        <p:xfrm>
          <a:off x="822325" y="1846263"/>
          <a:ext cx="7543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187624" y="5839380"/>
            <a:ext cx="43941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/>
              <a:t>Źródło: Projekt SPPW „Zapobieganie zakażeniom HCV”, dane niepublikowane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31AE-E31D-4D9C-8598-FAD58550602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5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Wykres 17"/>
          <p:cNvGraphicFramePr/>
          <p:nvPr>
            <p:extLst>
              <p:ext uri="{D42A27DB-BD31-4B8C-83A1-F6EECF244321}">
                <p14:modId xmlns:p14="http://schemas.microsoft.com/office/powerpoint/2010/main" val="1867045430"/>
              </p:ext>
            </p:extLst>
          </p:nvPr>
        </p:nvGraphicFramePr>
        <p:xfrm>
          <a:off x="2438492" y="1753795"/>
          <a:ext cx="3754419" cy="3885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Wykres 17"/>
          <p:cNvGraphicFramePr/>
          <p:nvPr>
            <p:extLst>
              <p:ext uri="{D42A27DB-BD31-4B8C-83A1-F6EECF244321}">
                <p14:modId xmlns:p14="http://schemas.microsoft.com/office/powerpoint/2010/main" val="3989527257"/>
              </p:ext>
            </p:extLst>
          </p:nvPr>
        </p:nvGraphicFramePr>
        <p:xfrm>
          <a:off x="21722" y="1753795"/>
          <a:ext cx="3754419" cy="3885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22" y="85262"/>
            <a:ext cx="8438685" cy="36933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Znajomość wirusa HCV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9AB4E72-7858-48F1-A40D-12FF09E4BFB8}" type="slidenum">
              <a:rPr>
                <a:solidFill>
                  <a:srgbClr val="C2D1D4">
                    <a:lumMod val="75000"/>
                  </a:srgbClr>
                </a:solidFill>
              </a:rPr>
              <a:pPr/>
              <a:t>21</a:t>
            </a:fld>
            <a:endParaRPr dirty="0">
              <a:solidFill>
                <a:srgbClr val="C2D1D4">
                  <a:lumMod val="75000"/>
                </a:srgbClr>
              </a:solidFill>
            </a:endParaRPr>
          </a:p>
        </p:txBody>
      </p:sp>
      <p:sp>
        <p:nvSpPr>
          <p:cNvPr id="18" name="Symbol zastępczy tekstu 17"/>
          <p:cNvSpPr>
            <a:spLocks noGrp="1"/>
          </p:cNvSpPr>
          <p:nvPr>
            <p:ph type="body" sz="quarter" idx="19"/>
          </p:nvPr>
        </p:nvSpPr>
        <p:spPr>
          <a:xfrm>
            <a:off x="0" y="5625354"/>
            <a:ext cx="9144000" cy="978729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l-PL" sz="1300" dirty="0" smtClean="0"/>
              <a:t> Ponad 1/3 badanych (37%) spontanicznie zadeklarowała, że słyszała o HCV. Istotnie częściej były to kobiety, osoby z wykształceniem co najmniej średnim, posiadające stałą pracę, mieszkańcy Polski Centralnej, istotnie rzadziej zaś – mężczyźni, osoby w wieku 15-24 lata, z wykształceniem podstawowym i zawodowym.</a:t>
            </a:r>
          </a:p>
          <a:p>
            <a:pPr>
              <a:buFont typeface="Wingdings" pitchFamily="2" charset="2"/>
              <a:buChar char="§"/>
            </a:pPr>
            <a:r>
              <a:rPr lang="pl-PL" sz="1300" dirty="0" smtClean="0"/>
              <a:t> W całej populacji 56% zadeklarowało, że słyszały o HCV.</a:t>
            </a:r>
            <a:endParaRPr lang="pl-PL" sz="13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0" y="677732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000" i="1" dirty="0" smtClean="0">
              <a:latin typeface="Calibri" pitchFamily="34" charset="0"/>
            </a:endParaRPr>
          </a:p>
        </p:txBody>
      </p:sp>
      <p:sp>
        <p:nvSpPr>
          <p:cNvPr id="34" name="pole tekstowe 21"/>
          <p:cNvSpPr txBox="1"/>
          <p:nvPr/>
        </p:nvSpPr>
        <p:spPr>
          <a:xfrm>
            <a:off x="21722" y="602159"/>
            <a:ext cx="91222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smtClean="0">
                <a:solidFill>
                  <a:schemeClr val="accent6"/>
                </a:solidFill>
              </a:rPr>
              <a:t>Q1. Czy słyszał(a) Pan(i) kiedykolwiek o wirusie HCV? </a:t>
            </a:r>
          </a:p>
          <a:p>
            <a:r>
              <a:rPr lang="pl-PL" sz="1600" i="1" dirty="0" smtClean="0">
                <a:solidFill>
                  <a:schemeClr val="accent6"/>
                </a:solidFill>
              </a:rPr>
              <a:t>Q3. Wirus HCV wywołuje wirusowe zapalenie wątroby typu C. Może też spowodować raka i marskości wątroby. Czy słyszał(a) Pan(i) o nim kiedykolwiek? </a:t>
            </a:r>
          </a:p>
          <a:p>
            <a:r>
              <a:rPr lang="pl-PL" sz="1600" i="1" dirty="0" smtClean="0">
                <a:solidFill>
                  <a:schemeClr val="accent6"/>
                </a:solidFill>
              </a:rPr>
              <a:t> </a:t>
            </a:r>
          </a:p>
          <a:p>
            <a:endParaRPr lang="pl-PL" sz="1600" i="1" dirty="0" smtClean="0">
              <a:solidFill>
                <a:schemeClr val="accent6"/>
              </a:solidFill>
            </a:endParaRPr>
          </a:p>
        </p:txBody>
      </p:sp>
      <p:sp>
        <p:nvSpPr>
          <p:cNvPr id="14" name="Prostokąt zaokrąglony 15"/>
          <p:cNvSpPr/>
          <p:nvPr/>
        </p:nvSpPr>
        <p:spPr>
          <a:xfrm>
            <a:off x="1387738" y="1699298"/>
            <a:ext cx="2014178" cy="544830"/>
          </a:xfrm>
          <a:prstGeom prst="roundRect">
            <a:avLst/>
          </a:prstGeom>
          <a:solidFill>
            <a:schemeClr val="accent6"/>
          </a:solidFill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sz="1000" b="1" dirty="0" smtClean="0">
                <a:solidFill>
                  <a:schemeClr val="bg1"/>
                </a:solidFill>
                <a:latin typeface="Arial Narrow" pitchFamily="34" charset="0"/>
              </a:rPr>
              <a:t>ZNAJOMOŚĆ SPONTIANICZNA</a:t>
            </a:r>
          </a:p>
          <a:p>
            <a:pPr algn="ctr"/>
            <a:r>
              <a:rPr lang="pl-PL" sz="1000" b="1" dirty="0" smtClean="0">
                <a:solidFill>
                  <a:schemeClr val="bg1"/>
                </a:solidFill>
                <a:latin typeface="Arial Narrow" pitchFamily="34" charset="0"/>
              </a:rPr>
              <a:t>(N=1005) – cała próba</a:t>
            </a:r>
          </a:p>
        </p:txBody>
      </p:sp>
      <p:sp>
        <p:nvSpPr>
          <p:cNvPr id="12" name="Prostokąt zaokrąglony 15"/>
          <p:cNvSpPr/>
          <p:nvPr/>
        </p:nvSpPr>
        <p:spPr>
          <a:xfrm>
            <a:off x="3776141" y="1614169"/>
            <a:ext cx="2033197" cy="715089"/>
          </a:xfrm>
          <a:prstGeom prst="roundRect">
            <a:avLst/>
          </a:prstGeom>
          <a:solidFill>
            <a:schemeClr val="accent6"/>
          </a:solidFill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sz="1000" b="1" dirty="0" smtClean="0">
                <a:solidFill>
                  <a:schemeClr val="bg1"/>
                </a:solidFill>
                <a:latin typeface="Arial Narrow" pitchFamily="34" charset="0"/>
              </a:rPr>
              <a:t>ZNAJOMOŚĆ WSPOMAGANA</a:t>
            </a:r>
          </a:p>
          <a:p>
            <a:pPr algn="ctr"/>
            <a:r>
              <a:rPr lang="pl-PL" sz="1000" b="1" dirty="0" smtClean="0">
                <a:solidFill>
                  <a:schemeClr val="bg1"/>
                </a:solidFill>
                <a:latin typeface="Arial Narrow" pitchFamily="34" charset="0"/>
              </a:rPr>
              <a:t>(N=775) – osoby, które nie znały HCV spontanicznie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5680038" y="3528298"/>
            <a:ext cx="512873" cy="742278"/>
          </a:xfrm>
          <a:prstGeom prst="rightArrow">
            <a:avLst/>
          </a:prstGeom>
          <a:gradFill>
            <a:gsLst>
              <a:gs pos="100000">
                <a:schemeClr val="accent6">
                  <a:lumMod val="20000"/>
                  <a:lumOff val="80000"/>
                </a:schemeClr>
              </a:gs>
              <a:gs pos="0">
                <a:schemeClr val="accent5">
                  <a:lumMod val="60000"/>
                  <a:lumOff val="40000"/>
                </a:schemeClr>
              </a:gs>
            </a:gsLst>
            <a:lin ang="5400000" scaled="0"/>
          </a:gradFill>
          <a:ln w="9525">
            <a:noFill/>
            <a:miter lim="800000"/>
          </a:ln>
          <a:effectLst>
            <a:outerShdw dist="114300" dir="8100000" algn="tr" rotWithShape="0">
              <a:schemeClr val="accent6">
                <a:lumMod val="50000"/>
                <a:alpha val="5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82880" tIns="91440" rIns="182880" bIns="9144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pl-PL" dirty="0" err="1" smtClean="0">
              <a:solidFill>
                <a:srgbClr val="537177"/>
              </a:solidFill>
              <a:latin typeface="Arial Narrow" pitchFamily="34" charset="0"/>
            </a:endParaRPr>
          </a:p>
        </p:txBody>
      </p:sp>
      <p:graphicFrame>
        <p:nvGraphicFramePr>
          <p:cNvPr id="31" name="Wykres 17"/>
          <p:cNvGraphicFramePr/>
          <p:nvPr>
            <p:extLst>
              <p:ext uri="{D42A27DB-BD31-4B8C-83A1-F6EECF244321}">
                <p14:modId xmlns:p14="http://schemas.microsoft.com/office/powerpoint/2010/main" val="2060251371"/>
              </p:ext>
            </p:extLst>
          </p:nvPr>
        </p:nvGraphicFramePr>
        <p:xfrm>
          <a:off x="5215758" y="1753795"/>
          <a:ext cx="3754419" cy="3885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2" name="Prostokąt zaokrąglony 15"/>
          <p:cNvSpPr/>
          <p:nvPr/>
        </p:nvSpPr>
        <p:spPr>
          <a:xfrm>
            <a:off x="6553407" y="1699298"/>
            <a:ext cx="2033197" cy="544830"/>
          </a:xfrm>
          <a:prstGeom prst="roundRect">
            <a:avLst/>
          </a:prstGeom>
          <a:solidFill>
            <a:schemeClr val="accent6"/>
          </a:solidFill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sz="1000" b="1" dirty="0" smtClean="0">
                <a:solidFill>
                  <a:schemeClr val="bg1"/>
                </a:solidFill>
                <a:latin typeface="Arial Narrow" pitchFamily="34" charset="0"/>
              </a:rPr>
              <a:t>ZNAJOMOŚĆ WSPOMAGANA</a:t>
            </a:r>
          </a:p>
          <a:p>
            <a:pPr algn="ctr"/>
            <a:r>
              <a:rPr lang="pl-PL" sz="1000" b="1" dirty="0" smtClean="0">
                <a:solidFill>
                  <a:schemeClr val="bg1"/>
                </a:solidFill>
                <a:latin typeface="Arial Narrow" pitchFamily="34" charset="0"/>
              </a:rPr>
              <a:t>(N=1005) – cała próba</a:t>
            </a:r>
          </a:p>
        </p:txBody>
      </p:sp>
      <p:sp>
        <p:nvSpPr>
          <p:cNvPr id="33" name="pole tekstowe 12"/>
          <p:cNvSpPr txBox="1"/>
          <p:nvPr/>
        </p:nvSpPr>
        <p:spPr>
          <a:xfrm>
            <a:off x="474480" y="6604083"/>
            <a:ext cx="1762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i="1" dirty="0" smtClean="0">
                <a:solidFill>
                  <a:srgbClr val="C2D1D4">
                    <a:lumMod val="75000"/>
                  </a:srgbClr>
                </a:solidFill>
              </a:rPr>
              <a:t>HCV - Omnibus  – lipiec 2014</a:t>
            </a:r>
            <a:endParaRPr lang="pl-PL" sz="1100" i="1" dirty="0" smtClean="0"/>
          </a:p>
        </p:txBody>
      </p:sp>
    </p:spTree>
    <p:extLst>
      <p:ext uri="{BB962C8B-B14F-4D97-AF65-F5344CB8AC3E}">
        <p14:creationId xmlns:p14="http://schemas.microsoft.com/office/powerpoint/2010/main" val="250196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Wykres 17"/>
          <p:cNvGraphicFramePr/>
          <p:nvPr/>
        </p:nvGraphicFramePr>
        <p:xfrm>
          <a:off x="2291586" y="1054758"/>
          <a:ext cx="3754419" cy="3885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22" y="85262"/>
            <a:ext cx="8438685" cy="36933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Znajomość wirusa HCV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9AB4E72-7858-48F1-A40D-12FF09E4BFB8}" type="slidenum">
              <a:rPr>
                <a:solidFill>
                  <a:srgbClr val="C2D1D4">
                    <a:lumMod val="75000"/>
                  </a:srgbClr>
                </a:solidFill>
              </a:rPr>
              <a:pPr/>
              <a:t>22</a:t>
            </a:fld>
            <a:endParaRPr dirty="0">
              <a:solidFill>
                <a:srgbClr val="C2D1D4">
                  <a:lumMod val="75000"/>
                </a:srgbClr>
              </a:solidFill>
            </a:endParaRPr>
          </a:p>
        </p:txBody>
      </p:sp>
      <p:sp>
        <p:nvSpPr>
          <p:cNvPr id="18" name="Symbol zastępczy tekstu 17"/>
          <p:cNvSpPr>
            <a:spLocks noGrp="1"/>
          </p:cNvSpPr>
          <p:nvPr>
            <p:ph type="body" sz="quarter" idx="19"/>
          </p:nvPr>
        </p:nvSpPr>
        <p:spPr>
          <a:xfrm>
            <a:off x="0" y="5606330"/>
            <a:ext cx="9144000" cy="569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l-PL" sz="1400" dirty="0" smtClean="0"/>
              <a:t> Około ¾ badanych, którzy słyszeli o HCV (72%) błędnie sądziła, że można się zaszczepić przeciw chorobie wywołanej tym wirusem. W grupie tej istotnie więcej było osób powyżej 60-go roku życia.</a:t>
            </a:r>
            <a:endParaRPr lang="pl-PL" sz="1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0" y="677732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000" i="1" dirty="0" smtClean="0">
              <a:latin typeface="Calibri" pitchFamily="34" charset="0"/>
            </a:endParaRPr>
          </a:p>
        </p:txBody>
      </p:sp>
      <p:sp>
        <p:nvSpPr>
          <p:cNvPr id="34" name="pole tekstowe 21"/>
          <p:cNvSpPr txBox="1"/>
          <p:nvPr/>
        </p:nvSpPr>
        <p:spPr>
          <a:xfrm>
            <a:off x="0" y="454594"/>
            <a:ext cx="9122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Podstawa – osoby, które słyszały o HCV (N=565) </a:t>
            </a:r>
          </a:p>
          <a:p>
            <a:r>
              <a:rPr lang="pl-PL" sz="1600" i="1" dirty="0" smtClean="0">
                <a:solidFill>
                  <a:schemeClr val="accent6"/>
                </a:solidFill>
              </a:rPr>
              <a:t>Q6. Czy można się zaszczepić przeciwko chorobie wywoływanej wirusem HCV? </a:t>
            </a:r>
          </a:p>
          <a:p>
            <a:r>
              <a:rPr lang="pl-PL" sz="1600" i="1" dirty="0" smtClean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16" name="pole tekstowe 12"/>
          <p:cNvSpPr txBox="1"/>
          <p:nvPr/>
        </p:nvSpPr>
        <p:spPr>
          <a:xfrm>
            <a:off x="474480" y="6604083"/>
            <a:ext cx="1762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i="1" dirty="0" smtClean="0">
                <a:solidFill>
                  <a:srgbClr val="C2D1D4">
                    <a:lumMod val="75000"/>
                  </a:srgbClr>
                </a:solidFill>
              </a:rPr>
              <a:t>HCV - Omnibus  – lipiec 2014</a:t>
            </a:r>
            <a:endParaRPr lang="pl-PL" sz="1100" i="1" dirty="0" smtClean="0"/>
          </a:p>
        </p:txBody>
      </p:sp>
    </p:spTree>
    <p:extLst>
      <p:ext uri="{BB962C8B-B14F-4D97-AF65-F5344CB8AC3E}">
        <p14:creationId xmlns:p14="http://schemas.microsoft.com/office/powerpoint/2010/main" val="17850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Wykres 12"/>
          <p:cNvGraphicFramePr/>
          <p:nvPr>
            <p:extLst/>
          </p:nvPr>
        </p:nvGraphicFramePr>
        <p:xfrm>
          <a:off x="239230" y="1613647"/>
          <a:ext cx="8022643" cy="304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9"/>
          <p:cNvSpPr txBox="1">
            <a:spLocks/>
          </p:cNvSpPr>
          <p:nvPr/>
        </p:nvSpPr>
        <p:spPr>
          <a:xfrm>
            <a:off x="77865" y="0"/>
            <a:ext cx="7019622" cy="369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Łatwość rozpoznania zakażenia wirusem HCV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pole tekstowe 21"/>
          <p:cNvSpPr txBox="1"/>
          <p:nvPr/>
        </p:nvSpPr>
        <p:spPr>
          <a:xfrm>
            <a:off x="0" y="546927"/>
            <a:ext cx="9273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Podstawa – osoby, które słyszały o HCV (N=565) </a:t>
            </a:r>
          </a:p>
          <a:p>
            <a:r>
              <a:rPr lang="pl-PL" sz="1600" i="1" dirty="0" smtClean="0">
                <a:solidFill>
                  <a:schemeClr val="accent6"/>
                </a:solidFill>
              </a:rPr>
              <a:t>Q7. Czy łatwo rozpoznać zakażenie wirusem HCV na podstawie objawów? 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0" y="5563800"/>
            <a:ext cx="9144000" cy="78483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l-PL" sz="1400" dirty="0" smtClean="0"/>
              <a:t> Wiedza na temat łatwości rozpoznania zakażenia wirusem HCV  nie jest powszechna – mniej niż połowa badanych (46%)  zgodziła się ze stwierdzeniem, że objawy te mogą być podobne do objawów innych chorób.</a:t>
            </a:r>
            <a:endParaRPr lang="pl-PL" sz="1400" dirty="0"/>
          </a:p>
        </p:txBody>
      </p:sp>
      <p:sp>
        <p:nvSpPr>
          <p:cNvPr id="9" name="pole tekstowe 12"/>
          <p:cNvSpPr txBox="1"/>
          <p:nvPr/>
        </p:nvSpPr>
        <p:spPr>
          <a:xfrm>
            <a:off x="474480" y="6604083"/>
            <a:ext cx="1762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i="1" dirty="0" smtClean="0">
                <a:solidFill>
                  <a:srgbClr val="C2D1D4">
                    <a:lumMod val="75000"/>
                  </a:srgbClr>
                </a:solidFill>
              </a:rPr>
              <a:t>HCV - Omnibus  – lipiec 2014</a:t>
            </a:r>
            <a:endParaRPr lang="pl-PL" sz="1100" i="1" dirty="0" smtClean="0"/>
          </a:p>
        </p:txBody>
      </p:sp>
    </p:spTree>
    <p:extLst>
      <p:ext uri="{BB962C8B-B14F-4D97-AF65-F5344CB8AC3E}">
        <p14:creationId xmlns:p14="http://schemas.microsoft.com/office/powerpoint/2010/main" val="4183554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Wykres 12"/>
          <p:cNvGraphicFramePr/>
          <p:nvPr>
            <p:extLst/>
          </p:nvPr>
        </p:nvGraphicFramePr>
        <p:xfrm>
          <a:off x="239230" y="1613647"/>
          <a:ext cx="8022643" cy="304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9"/>
          <p:cNvSpPr txBox="1">
            <a:spLocks/>
          </p:cNvSpPr>
          <p:nvPr/>
        </p:nvSpPr>
        <p:spPr>
          <a:xfrm>
            <a:off x="77865" y="0"/>
            <a:ext cx="7019622" cy="369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Możliwość wyleczenia</a:t>
            </a: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zakażenia wirusem HCV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pole tekstowe 21"/>
          <p:cNvSpPr txBox="1"/>
          <p:nvPr/>
        </p:nvSpPr>
        <p:spPr>
          <a:xfrm>
            <a:off x="0" y="546927"/>
            <a:ext cx="9273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Podstawa – osoby, które słyszały o HCV (N=565) </a:t>
            </a:r>
          </a:p>
          <a:p>
            <a:r>
              <a:rPr lang="pl-PL" sz="1400" i="1" dirty="0" smtClean="0">
                <a:solidFill>
                  <a:schemeClr val="accent6"/>
                </a:solidFill>
              </a:rPr>
              <a:t>Q9. Czy zakażenie wirusem HCV można wyleczyć? 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0" y="5563800"/>
            <a:ext cx="9144000" cy="78483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l-PL" sz="1400" dirty="0" smtClean="0"/>
              <a:t> Poziom świadomości społeczeństwa na temat możliwości wyleczenia zakażenia wirusem HCV jest stosunkowo niski – jedynie 38% spośród badanych, którzy zetknęli się z informacjami o tym wirusie wiedziała, że zakażenie wirusem HCV  można wyleczyć.</a:t>
            </a:r>
            <a:endParaRPr lang="pl-PL" sz="1400" dirty="0"/>
          </a:p>
        </p:txBody>
      </p:sp>
      <p:sp>
        <p:nvSpPr>
          <p:cNvPr id="9" name="pole tekstowe 12"/>
          <p:cNvSpPr txBox="1"/>
          <p:nvPr/>
        </p:nvSpPr>
        <p:spPr>
          <a:xfrm>
            <a:off x="474480" y="6604083"/>
            <a:ext cx="1762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i="1" dirty="0" smtClean="0">
                <a:solidFill>
                  <a:srgbClr val="C2D1D4">
                    <a:lumMod val="75000"/>
                  </a:srgbClr>
                </a:solidFill>
              </a:rPr>
              <a:t>HCV - Omnibus  – lipiec 2014</a:t>
            </a:r>
            <a:endParaRPr lang="pl-PL" sz="1100" i="1" dirty="0" smtClean="0"/>
          </a:p>
        </p:txBody>
      </p:sp>
    </p:spTree>
    <p:extLst>
      <p:ext uri="{BB962C8B-B14F-4D97-AF65-F5344CB8AC3E}">
        <p14:creationId xmlns:p14="http://schemas.microsoft.com/office/powerpoint/2010/main" val="781705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800"/>
              </a:spcBef>
            </a:pPr>
            <a:r>
              <a:rPr lang="pl-PL" dirty="0" smtClean="0"/>
              <a:t>130-150 mln zakażonych na świecie, 200 tyś. w Polsce</a:t>
            </a:r>
          </a:p>
          <a:p>
            <a:pPr>
              <a:spcBef>
                <a:spcPts val="1800"/>
              </a:spcBef>
            </a:pPr>
            <a:r>
              <a:rPr lang="pl-PL" dirty="0" smtClean="0"/>
              <a:t>W kolejnych latach wzrost liczby pacjentów z odległymi następstwami zakażenia HCV</a:t>
            </a:r>
          </a:p>
          <a:p>
            <a:pPr>
              <a:spcBef>
                <a:spcPts val="1800"/>
              </a:spcBef>
            </a:pPr>
            <a:r>
              <a:rPr lang="pl-PL" dirty="0" smtClean="0"/>
              <a:t>Niski odsetek osób z rozpoznanym zakażeniem w Polsce – 22% - jeden z kluczowych czynników ograniczających skuteczność „leczenia jako prewencji”</a:t>
            </a:r>
          </a:p>
          <a:p>
            <a:pPr>
              <a:spcBef>
                <a:spcPts val="1800"/>
              </a:spcBef>
            </a:pPr>
            <a:r>
              <a:rPr lang="pl-PL" dirty="0" smtClean="0"/>
              <a:t>Duża rola dbałości o przestrzeganie procedur medycznych i niemedycznych w zapobieganiu HCV</a:t>
            </a:r>
          </a:p>
          <a:p>
            <a:pPr>
              <a:spcBef>
                <a:spcPts val="1800"/>
              </a:spcBef>
            </a:pPr>
            <a:r>
              <a:rPr lang="pl-PL" dirty="0" smtClean="0"/>
              <a:t>Niska świadomość społeczna problemu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6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l-PL" dirty="0" smtClean="0"/>
              <a:t>WHO</a:t>
            </a:r>
            <a:r>
              <a:rPr lang="pl-PL" dirty="0"/>
              <a:t>. </a:t>
            </a:r>
            <a:r>
              <a:rPr lang="pl-PL" dirty="0" err="1"/>
              <a:t>Hepatitis</a:t>
            </a:r>
            <a:r>
              <a:rPr lang="pl-PL" dirty="0"/>
              <a:t>: </a:t>
            </a:r>
            <a:r>
              <a:rPr lang="pl-PL" dirty="0" err="1"/>
              <a:t>fact</a:t>
            </a:r>
            <a:r>
              <a:rPr lang="pl-PL" dirty="0"/>
              <a:t> </a:t>
            </a:r>
            <a:r>
              <a:rPr lang="pl-PL" dirty="0" err="1" smtClean="0"/>
              <a:t>sheets</a:t>
            </a:r>
            <a:r>
              <a:rPr lang="pl-PL" dirty="0" smtClean="0"/>
              <a:t>. </a:t>
            </a:r>
            <a:r>
              <a:rPr lang="pl-PL" dirty="0" err="1" smtClean="0"/>
              <a:t>Updated</a:t>
            </a:r>
            <a:r>
              <a:rPr lang="pl-PL" dirty="0"/>
              <a:t> 2015. http://www.who.int/topics/hepatitis/factsheets/en/</a:t>
            </a:r>
            <a:endParaRPr lang="pl-PL" dirty="0" smtClean="0"/>
          </a:p>
          <a:p>
            <a:r>
              <a:rPr lang="en-GB" dirty="0" err="1"/>
              <a:t>Hatzakis</a:t>
            </a:r>
            <a:r>
              <a:rPr lang="en-GB" dirty="0"/>
              <a:t> </a:t>
            </a:r>
            <a:r>
              <a:rPr lang="en-GB" dirty="0" smtClean="0"/>
              <a:t>A</a:t>
            </a:r>
            <a:r>
              <a:rPr lang="pl-PL" dirty="0" smtClean="0"/>
              <a:t> et. </a:t>
            </a:r>
            <a:r>
              <a:rPr lang="pl-PL" dirty="0"/>
              <a:t>a</a:t>
            </a:r>
            <a:r>
              <a:rPr lang="pl-PL" dirty="0" smtClean="0"/>
              <a:t>l. </a:t>
            </a:r>
            <a:r>
              <a:rPr lang="en-GB" dirty="0" smtClean="0"/>
              <a:t>The </a:t>
            </a:r>
            <a:r>
              <a:rPr lang="en-GB" dirty="0"/>
              <a:t>present and future disease burden </a:t>
            </a:r>
            <a:r>
              <a:rPr lang="en-GB" dirty="0" smtClean="0"/>
              <a:t>of</a:t>
            </a:r>
            <a:r>
              <a:rPr lang="pl-PL" dirty="0" smtClean="0"/>
              <a:t> </a:t>
            </a:r>
            <a:r>
              <a:rPr lang="en-GB" dirty="0" smtClean="0"/>
              <a:t>hepatitis </a:t>
            </a:r>
            <a:r>
              <a:rPr lang="en-GB" dirty="0"/>
              <a:t>C virus (HCV) infections with today's treatment paradigm - volume </a:t>
            </a:r>
            <a:r>
              <a:rPr lang="en-GB" dirty="0" smtClean="0"/>
              <a:t>2</a:t>
            </a:r>
            <a:r>
              <a:rPr lang="pl-PL" dirty="0" smtClean="0"/>
              <a:t>. </a:t>
            </a:r>
            <a:r>
              <a:rPr lang="en-GB" dirty="0"/>
              <a:t>J </a:t>
            </a:r>
            <a:r>
              <a:rPr lang="en-GB" dirty="0" smtClean="0"/>
              <a:t>Viral </a:t>
            </a:r>
            <a:r>
              <a:rPr lang="en-GB" dirty="0" err="1"/>
              <a:t>Hepat</a:t>
            </a:r>
            <a:r>
              <a:rPr lang="en-GB" dirty="0"/>
              <a:t>. 2015 Jan;22 </a:t>
            </a:r>
            <a:r>
              <a:rPr lang="en-GB" dirty="0" err="1"/>
              <a:t>Suppl</a:t>
            </a:r>
            <a:r>
              <a:rPr lang="en-GB" dirty="0"/>
              <a:t> 1:26-45</a:t>
            </a:r>
            <a:r>
              <a:rPr lang="en-GB" dirty="0" smtClean="0"/>
              <a:t>.</a:t>
            </a:r>
            <a:endParaRPr lang="pl-PL" dirty="0" smtClean="0"/>
          </a:p>
          <a:p>
            <a:r>
              <a:rPr lang="pl-PL" dirty="0" err="1" smtClean="0"/>
              <a:t>Razavi</a:t>
            </a:r>
            <a:r>
              <a:rPr lang="pl-PL" dirty="0" smtClean="0"/>
              <a:t> H et al. </a:t>
            </a:r>
            <a:r>
              <a:rPr lang="en-GB" dirty="0" smtClean="0"/>
              <a:t>The</a:t>
            </a:r>
            <a:r>
              <a:rPr lang="pl-PL" dirty="0" smtClean="0"/>
              <a:t> </a:t>
            </a:r>
            <a:r>
              <a:rPr lang="en-GB" dirty="0" smtClean="0"/>
              <a:t>present </a:t>
            </a:r>
            <a:r>
              <a:rPr lang="en-GB" dirty="0"/>
              <a:t>and future disease burden of hepatitis C virus (HCV) infection with</a:t>
            </a:r>
          </a:p>
          <a:p>
            <a:r>
              <a:rPr lang="en-GB" dirty="0"/>
              <a:t>today's treatment paradigm. J Viral </a:t>
            </a:r>
            <a:r>
              <a:rPr lang="en-GB" dirty="0" err="1"/>
              <a:t>Hepat</a:t>
            </a:r>
            <a:r>
              <a:rPr lang="en-GB" dirty="0"/>
              <a:t>. 2014 May;21 </a:t>
            </a:r>
            <a:r>
              <a:rPr lang="en-GB" dirty="0" err="1"/>
              <a:t>Suppl</a:t>
            </a:r>
            <a:r>
              <a:rPr lang="en-GB" dirty="0"/>
              <a:t> 1:34-59</a:t>
            </a:r>
            <a:r>
              <a:rPr lang="en-GB" dirty="0" smtClean="0"/>
              <a:t>.</a:t>
            </a:r>
            <a:endParaRPr lang="pl-PL" dirty="0" smtClean="0"/>
          </a:p>
          <a:p>
            <a:r>
              <a:rPr lang="pl-PL" dirty="0" err="1"/>
              <a:t>Flisiak</a:t>
            </a:r>
            <a:r>
              <a:rPr lang="pl-PL" dirty="0"/>
              <a:t> R, </a:t>
            </a:r>
            <a:r>
              <a:rPr lang="pl-PL" dirty="0" err="1"/>
              <a:t>Halota</a:t>
            </a:r>
            <a:r>
              <a:rPr lang="pl-PL" dirty="0"/>
              <a:t> W, Tomasiewicz K, Kostrzewska K, </a:t>
            </a:r>
            <a:r>
              <a:rPr lang="pl-PL" dirty="0" err="1"/>
              <a:t>Razavi</a:t>
            </a:r>
            <a:r>
              <a:rPr lang="pl-PL" dirty="0"/>
              <a:t> HA, </a:t>
            </a:r>
            <a:r>
              <a:rPr lang="pl-PL" dirty="0" err="1"/>
              <a:t>Gower</a:t>
            </a:r>
            <a:r>
              <a:rPr lang="pl-PL" dirty="0"/>
              <a:t> EE</a:t>
            </a:r>
            <a:r>
              <a:rPr lang="pl-PL" dirty="0" smtClean="0"/>
              <a:t>. </a:t>
            </a:r>
            <a:r>
              <a:rPr lang="pl-PL" dirty="0" err="1" smtClean="0"/>
              <a:t>Forecasting</a:t>
            </a:r>
            <a:r>
              <a:rPr lang="pl-PL" dirty="0" smtClean="0"/>
              <a:t> </a:t>
            </a:r>
            <a:r>
              <a:rPr lang="pl-PL" dirty="0"/>
              <a:t>the </a:t>
            </a:r>
            <a:r>
              <a:rPr lang="pl-PL" dirty="0" err="1"/>
              <a:t>disease</a:t>
            </a:r>
            <a:r>
              <a:rPr lang="pl-PL" dirty="0"/>
              <a:t> </a:t>
            </a:r>
            <a:r>
              <a:rPr lang="pl-PL" dirty="0" err="1"/>
              <a:t>burden</a:t>
            </a:r>
            <a:r>
              <a:rPr lang="pl-PL" dirty="0"/>
              <a:t> of </a:t>
            </a:r>
            <a:r>
              <a:rPr lang="pl-PL" dirty="0" err="1"/>
              <a:t>chronic</a:t>
            </a:r>
            <a:r>
              <a:rPr lang="pl-PL" dirty="0"/>
              <a:t> </a:t>
            </a:r>
            <a:r>
              <a:rPr lang="pl-PL" dirty="0" err="1"/>
              <a:t>hepatitis</a:t>
            </a:r>
            <a:r>
              <a:rPr lang="pl-PL" dirty="0"/>
              <a:t> C </a:t>
            </a:r>
            <a:r>
              <a:rPr lang="pl-PL" dirty="0" err="1"/>
              <a:t>virus</a:t>
            </a:r>
            <a:r>
              <a:rPr lang="pl-PL" dirty="0"/>
              <a:t> in Poland. </a:t>
            </a:r>
            <a:r>
              <a:rPr lang="pl-PL" dirty="0" err="1"/>
              <a:t>Eur</a:t>
            </a:r>
            <a:r>
              <a:rPr lang="pl-PL" dirty="0"/>
              <a:t> </a:t>
            </a:r>
            <a:r>
              <a:rPr lang="pl-PL" dirty="0" smtClean="0"/>
              <a:t>J </a:t>
            </a:r>
            <a:r>
              <a:rPr lang="pl-PL" dirty="0" err="1" smtClean="0"/>
              <a:t>Gastroenterol</a:t>
            </a:r>
            <a:r>
              <a:rPr lang="pl-PL" dirty="0" smtClean="0"/>
              <a:t> </a:t>
            </a:r>
            <a:r>
              <a:rPr lang="pl-PL" dirty="0" err="1"/>
              <a:t>Hepatol</a:t>
            </a:r>
            <a:r>
              <a:rPr lang="pl-PL" dirty="0"/>
              <a:t>. 2015 Jan;27(1):70-6</a:t>
            </a:r>
            <a:r>
              <a:rPr lang="pl-PL" dirty="0" smtClean="0"/>
              <a:t>.</a:t>
            </a:r>
          </a:p>
          <a:p>
            <a:r>
              <a:rPr lang="en-GB" dirty="0" smtClean="0"/>
              <a:t>Lozano </a:t>
            </a:r>
            <a:r>
              <a:rPr lang="en-GB" dirty="0"/>
              <a:t>R, </a:t>
            </a:r>
            <a:r>
              <a:rPr lang="en-GB" dirty="0" err="1"/>
              <a:t>Naghavi</a:t>
            </a:r>
            <a:r>
              <a:rPr lang="en-GB" dirty="0"/>
              <a:t> M, Foreman K, Lim S, Shibuya K, </a:t>
            </a:r>
            <a:r>
              <a:rPr lang="en-GB" dirty="0" err="1"/>
              <a:t>Aboyans</a:t>
            </a:r>
            <a:r>
              <a:rPr lang="en-GB" dirty="0"/>
              <a:t> V, Abraham J, et al. Global and regional mortality from 235 causes of death for 20 age groups in 1990 and 2010: a systematic analysis for the Global Burden of Disease Study 2010. Lancet 2012;380:2095-2128</a:t>
            </a:r>
            <a:endParaRPr lang="pl-PL" dirty="0" smtClean="0"/>
          </a:p>
          <a:p>
            <a:r>
              <a:rPr lang="en-GB" dirty="0" err="1" smtClean="0"/>
              <a:t>Perz</a:t>
            </a:r>
            <a:r>
              <a:rPr lang="en-GB" dirty="0" smtClean="0"/>
              <a:t> </a:t>
            </a:r>
            <a:r>
              <a:rPr lang="en-GB" dirty="0"/>
              <a:t>JF, Armstrong GL, Farrington LA, </a:t>
            </a:r>
            <a:r>
              <a:rPr lang="en-GB" dirty="0" err="1"/>
              <a:t>Hutin</a:t>
            </a:r>
            <a:r>
              <a:rPr lang="en-GB" dirty="0"/>
              <a:t> Y, Bell B. The contributions of hepatitis B virus and hepatitis C virus infections to cirrhosis and primary liver cancer worldwide. J </a:t>
            </a:r>
            <a:r>
              <a:rPr lang="en-GB" dirty="0" err="1"/>
              <a:t>Hepatol</a:t>
            </a:r>
            <a:r>
              <a:rPr lang="en-GB" dirty="0"/>
              <a:t> 2006;45:529-38.</a:t>
            </a:r>
          </a:p>
          <a:p>
            <a:r>
              <a:rPr lang="en-GB" dirty="0" err="1"/>
              <a:t>Mokdad</a:t>
            </a:r>
            <a:r>
              <a:rPr lang="en-GB" dirty="0"/>
              <a:t> AA, Lopez AD, </a:t>
            </a:r>
            <a:r>
              <a:rPr lang="en-GB" dirty="0" err="1"/>
              <a:t>Shahraz</a:t>
            </a:r>
            <a:r>
              <a:rPr lang="en-GB" dirty="0"/>
              <a:t> S, Lozano R, </a:t>
            </a:r>
            <a:r>
              <a:rPr lang="en-GB" dirty="0" err="1"/>
              <a:t>Mokdad</a:t>
            </a:r>
            <a:r>
              <a:rPr lang="en-GB" dirty="0"/>
              <a:t> AH, </a:t>
            </a:r>
            <a:r>
              <a:rPr lang="en-GB" dirty="0" err="1"/>
              <a:t>Stanaway</a:t>
            </a:r>
            <a:r>
              <a:rPr lang="en-GB" dirty="0"/>
              <a:t> J, Murray CJ</a:t>
            </a:r>
            <a:r>
              <a:rPr lang="en-GB" dirty="0" smtClean="0"/>
              <a:t>,</a:t>
            </a:r>
            <a:r>
              <a:rPr lang="pl-PL" dirty="0" smtClean="0"/>
              <a:t> </a:t>
            </a:r>
            <a:r>
              <a:rPr lang="en-GB" dirty="0" err="1" smtClean="0"/>
              <a:t>Naghavi</a:t>
            </a:r>
            <a:r>
              <a:rPr lang="en-GB" dirty="0" smtClean="0"/>
              <a:t> </a:t>
            </a:r>
            <a:r>
              <a:rPr lang="en-GB" dirty="0"/>
              <a:t>M. Liver cirrhosis mortality in 187 countries between 1980 and 2010: </a:t>
            </a:r>
            <a:r>
              <a:rPr lang="en-GB" dirty="0" smtClean="0"/>
              <a:t>a</a:t>
            </a:r>
            <a:r>
              <a:rPr lang="pl-PL" dirty="0" smtClean="0"/>
              <a:t> </a:t>
            </a:r>
            <a:r>
              <a:rPr lang="en-GB" dirty="0" smtClean="0"/>
              <a:t>systematic </a:t>
            </a:r>
            <a:r>
              <a:rPr lang="en-GB" dirty="0"/>
              <a:t>analysis. BMC Med. 2014 Sep 18;12:145</a:t>
            </a:r>
            <a:r>
              <a:rPr lang="en-GB" dirty="0" smtClean="0"/>
              <a:t>.</a:t>
            </a:r>
            <a:endParaRPr lang="pl-PL" dirty="0" smtClean="0"/>
          </a:p>
          <a:p>
            <a:r>
              <a:rPr lang="pl-PL" dirty="0" err="1"/>
              <a:t>Su</a:t>
            </a:r>
            <a:r>
              <a:rPr lang="pl-PL" dirty="0"/>
              <a:t> YY, </a:t>
            </a:r>
            <a:r>
              <a:rPr lang="pl-PL" dirty="0" err="1"/>
              <a:t>Wang</a:t>
            </a:r>
            <a:r>
              <a:rPr lang="pl-PL" dirty="0"/>
              <a:t> N. [</a:t>
            </a:r>
            <a:r>
              <a:rPr lang="pl-PL" dirty="0" err="1"/>
              <a:t>Primary</a:t>
            </a:r>
            <a:r>
              <a:rPr lang="pl-PL" dirty="0"/>
              <a:t> </a:t>
            </a:r>
            <a:r>
              <a:rPr lang="pl-PL" dirty="0" err="1"/>
              <a:t>risk</a:t>
            </a:r>
            <a:r>
              <a:rPr lang="pl-PL" dirty="0"/>
              <a:t> </a:t>
            </a:r>
            <a:r>
              <a:rPr lang="pl-PL" dirty="0" err="1"/>
              <a:t>factors</a:t>
            </a:r>
            <a:r>
              <a:rPr lang="pl-PL" dirty="0"/>
              <a:t> of </a:t>
            </a:r>
            <a:r>
              <a:rPr lang="pl-PL" dirty="0" err="1"/>
              <a:t>hepatitis</a:t>
            </a:r>
            <a:r>
              <a:rPr lang="pl-PL" dirty="0"/>
              <a:t> C </a:t>
            </a:r>
            <a:r>
              <a:rPr lang="pl-PL" dirty="0" err="1"/>
              <a:t>virus</a:t>
            </a:r>
            <a:r>
              <a:rPr lang="pl-PL" dirty="0"/>
              <a:t> </a:t>
            </a:r>
            <a:r>
              <a:rPr lang="pl-PL" dirty="0" err="1"/>
              <a:t>infection</a:t>
            </a:r>
            <a:r>
              <a:rPr lang="pl-PL" dirty="0"/>
              <a:t>: a</a:t>
            </a:r>
          </a:p>
          <a:p>
            <a:r>
              <a:rPr lang="pl-PL" dirty="0"/>
              <a:t>Meta-</a:t>
            </a:r>
            <a:r>
              <a:rPr lang="pl-PL" dirty="0" err="1"/>
              <a:t>analysis</a:t>
            </a:r>
            <a:r>
              <a:rPr lang="pl-PL" dirty="0"/>
              <a:t>]. </a:t>
            </a:r>
            <a:r>
              <a:rPr lang="pl-PL" dirty="0" err="1"/>
              <a:t>Zhonghua</a:t>
            </a:r>
            <a:r>
              <a:rPr lang="pl-PL" dirty="0"/>
              <a:t> </a:t>
            </a:r>
            <a:r>
              <a:rPr lang="pl-PL" dirty="0" err="1"/>
              <a:t>Liu</a:t>
            </a:r>
            <a:r>
              <a:rPr lang="pl-PL" dirty="0"/>
              <a:t> </a:t>
            </a:r>
            <a:r>
              <a:rPr lang="pl-PL" dirty="0" err="1"/>
              <a:t>Xing</a:t>
            </a:r>
            <a:r>
              <a:rPr lang="pl-PL" dirty="0"/>
              <a:t> Bing </a:t>
            </a:r>
            <a:r>
              <a:rPr lang="pl-PL" dirty="0" err="1"/>
              <a:t>Xue</a:t>
            </a:r>
            <a:r>
              <a:rPr lang="pl-PL" dirty="0"/>
              <a:t> Za </a:t>
            </a:r>
            <a:r>
              <a:rPr lang="pl-PL" dirty="0" err="1"/>
              <a:t>Zhi</a:t>
            </a:r>
            <a:r>
              <a:rPr lang="pl-PL" dirty="0"/>
              <a:t>. 2011 Sep;32(9):940-5.</a:t>
            </a:r>
            <a:endParaRPr lang="pl-PL" dirty="0" smtClean="0"/>
          </a:p>
          <a:p>
            <a:r>
              <a:rPr lang="pl-PL" dirty="0" smtClean="0"/>
              <a:t>Stępień </a:t>
            </a:r>
            <a:r>
              <a:rPr lang="pl-PL" dirty="0"/>
              <a:t>M, Rosińska M. </a:t>
            </a:r>
            <a:r>
              <a:rPr lang="pl-PL" dirty="0" err="1"/>
              <a:t>Hepatitis</a:t>
            </a:r>
            <a:r>
              <a:rPr lang="pl-PL" dirty="0"/>
              <a:t> C </a:t>
            </a:r>
            <a:r>
              <a:rPr lang="pl-PL" dirty="0" err="1"/>
              <a:t>oubreaks</a:t>
            </a:r>
            <a:r>
              <a:rPr lang="pl-PL" dirty="0"/>
              <a:t> in Poland in 2003-2013. </a:t>
            </a:r>
            <a:r>
              <a:rPr lang="pl-PL" dirty="0" err="1"/>
              <a:t>Medical</a:t>
            </a:r>
            <a:r>
              <a:rPr lang="pl-PL" dirty="0"/>
              <a:t> </a:t>
            </a:r>
            <a:r>
              <a:rPr lang="pl-PL" dirty="0" err="1"/>
              <a:t>procedures</a:t>
            </a:r>
            <a:r>
              <a:rPr lang="pl-PL" dirty="0"/>
              <a:t> as a dominant </a:t>
            </a:r>
            <a:r>
              <a:rPr lang="pl-PL" dirty="0" err="1"/>
              <a:t>route</a:t>
            </a:r>
            <a:r>
              <a:rPr lang="pl-PL" dirty="0"/>
              <a:t> of HCV </a:t>
            </a:r>
            <a:r>
              <a:rPr lang="pl-PL" dirty="0" err="1"/>
              <a:t>transmission</a:t>
            </a:r>
            <a:r>
              <a:rPr lang="pl-PL" dirty="0"/>
              <a:t>. </a:t>
            </a:r>
            <a:r>
              <a:rPr lang="pl-PL" dirty="0" err="1"/>
              <a:t>Przegl</a:t>
            </a:r>
            <a:r>
              <a:rPr lang="pl-PL" dirty="0"/>
              <a:t> </a:t>
            </a:r>
            <a:r>
              <a:rPr lang="pl-PL" dirty="0" err="1"/>
              <a:t>Epidemiol</a:t>
            </a:r>
            <a:r>
              <a:rPr lang="pl-PL" dirty="0"/>
              <a:t> 2015, 69(3):465-472</a:t>
            </a:r>
            <a:endParaRPr lang="pl-PL" dirty="0" smtClean="0"/>
          </a:p>
          <a:p>
            <a:r>
              <a:rPr lang="pl-PL" dirty="0" smtClean="0"/>
              <a:t>Zielenkiewicz </a:t>
            </a:r>
            <a:r>
              <a:rPr lang="pl-PL" dirty="0"/>
              <a:t>M. Wirus HCV – świadomość wśród </a:t>
            </a:r>
            <a:r>
              <a:rPr lang="pl-PL" dirty="0" smtClean="0"/>
              <a:t>Polaków. Raport z badania dla Państwowego Zakładu Higieny. </a:t>
            </a:r>
            <a:r>
              <a:rPr lang="pl-PL" dirty="0" err="1" smtClean="0"/>
              <a:t>MillwardBrown</a:t>
            </a:r>
            <a:r>
              <a:rPr lang="pl-PL" dirty="0" smtClean="0"/>
              <a:t>, 2014.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93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Ilu ludzi na świecie jest zakażonych?</a:t>
            </a:r>
            <a:endParaRPr lang="en-GB" dirty="0"/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3048000" cy="5480321"/>
          </a:xfrm>
          <a:prstGeom prst="rect">
            <a:avLst/>
          </a:prstGeom>
        </p:spPr>
      </p:pic>
      <p:sp>
        <p:nvSpPr>
          <p:cNvPr id="21" name="pole tekstowe 20"/>
          <p:cNvSpPr txBox="1"/>
          <p:nvPr/>
        </p:nvSpPr>
        <p:spPr>
          <a:xfrm>
            <a:off x="2971800" y="2209800"/>
            <a:ext cx="149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Rosja 144 mln</a:t>
            </a:r>
            <a:endParaRPr lang="en-GB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971800" y="4126468"/>
            <a:ext cx="1472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Polska 38 mln</a:t>
            </a:r>
            <a:endParaRPr lang="en-GB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2971800" y="1934083"/>
            <a:ext cx="1719958" cy="2757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pl-PL" sz="1600" dirty="0" smtClean="0"/>
              <a:t>Indonezja 254 mln</a:t>
            </a:r>
            <a:endParaRPr lang="en-GB" sz="1600" dirty="0"/>
          </a:p>
        </p:txBody>
      </p:sp>
      <p:cxnSp>
        <p:nvCxnSpPr>
          <p:cNvPr id="27" name="Łącznik prosty 26"/>
          <p:cNvCxnSpPr/>
          <p:nvPr/>
        </p:nvCxnSpPr>
        <p:spPr>
          <a:xfrm>
            <a:off x="990600" y="205740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990600" y="251460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28"/>
          <p:cNvCxnSpPr/>
          <p:nvPr/>
        </p:nvCxnSpPr>
        <p:spPr>
          <a:xfrm>
            <a:off x="1066800" y="449580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jaśnienie owalne 29"/>
          <p:cNvSpPr/>
          <p:nvPr/>
        </p:nvSpPr>
        <p:spPr>
          <a:xfrm>
            <a:off x="5029200" y="2773680"/>
            <a:ext cx="3886200" cy="1383268"/>
          </a:xfrm>
          <a:prstGeom prst="wedgeEllipseCallout">
            <a:avLst>
              <a:gd name="adj1" fmla="val -80343"/>
              <a:gd name="adj2" fmla="val -6645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130 – 150 mln przewlekle zakażonych </a:t>
            </a:r>
            <a:r>
              <a:rPr lang="pl-PL" b="1" dirty="0" smtClean="0">
                <a:solidFill>
                  <a:schemeClr val="tx1"/>
                </a:solidFill>
              </a:rPr>
              <a:t>HCV</a:t>
            </a:r>
            <a:r>
              <a:rPr lang="pl-PL" dirty="0" smtClean="0">
                <a:solidFill>
                  <a:schemeClr val="tx1"/>
                </a:solidFill>
              </a:rPr>
              <a:t> na świecie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Objaśnienie owalne 31"/>
          <p:cNvSpPr/>
          <p:nvPr/>
        </p:nvSpPr>
        <p:spPr>
          <a:xfrm>
            <a:off x="5105400" y="1219200"/>
            <a:ext cx="3886200" cy="1383268"/>
          </a:xfrm>
          <a:prstGeom prst="wedgeEllipseCallout">
            <a:avLst>
              <a:gd name="adj1" fmla="val -62461"/>
              <a:gd name="adj2" fmla="val 1353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240 mln przewlekle zakażonych </a:t>
            </a:r>
            <a:r>
              <a:rPr lang="pl-PL" b="1" dirty="0" smtClean="0">
                <a:solidFill>
                  <a:schemeClr val="tx1"/>
                </a:solidFill>
              </a:rPr>
              <a:t>HBV</a:t>
            </a:r>
            <a:r>
              <a:rPr lang="pl-PL" dirty="0" smtClean="0">
                <a:solidFill>
                  <a:schemeClr val="tx1"/>
                </a:solidFill>
              </a:rPr>
              <a:t> na świecie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Objaśnienie owalne 32"/>
          <p:cNvSpPr/>
          <p:nvPr/>
        </p:nvSpPr>
        <p:spPr>
          <a:xfrm>
            <a:off x="5029200" y="4636532"/>
            <a:ext cx="3886200" cy="1383268"/>
          </a:xfrm>
          <a:prstGeom prst="wedgeEllipseCallout">
            <a:avLst>
              <a:gd name="adj1" fmla="val -80343"/>
              <a:gd name="adj2" fmla="val -6645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36.9 mln zakażonych </a:t>
            </a:r>
            <a:r>
              <a:rPr lang="pl-PL" b="1" dirty="0" smtClean="0">
                <a:solidFill>
                  <a:schemeClr val="tx1"/>
                </a:solidFill>
              </a:rPr>
              <a:t>HIV</a:t>
            </a:r>
            <a:r>
              <a:rPr lang="pl-PL" dirty="0" smtClean="0">
                <a:solidFill>
                  <a:schemeClr val="tx1"/>
                </a:solidFill>
              </a:rPr>
              <a:t> na świecie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6585842" y="6504801"/>
            <a:ext cx="21771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>
                <a:solidFill>
                  <a:prstClr val="black"/>
                </a:solidFill>
              </a:rPr>
              <a:t>WHO </a:t>
            </a:r>
            <a:r>
              <a:rPr lang="pl-PL" sz="1200" dirty="0" err="1">
                <a:solidFill>
                  <a:prstClr val="black"/>
                </a:solidFill>
              </a:rPr>
              <a:t>F</a:t>
            </a:r>
            <a:r>
              <a:rPr lang="pl-PL" sz="1200" dirty="0" err="1" smtClean="0">
                <a:solidFill>
                  <a:prstClr val="black"/>
                </a:solidFill>
              </a:rPr>
              <a:t>act</a:t>
            </a:r>
            <a:r>
              <a:rPr lang="pl-PL" sz="1200" dirty="0" smtClean="0">
                <a:solidFill>
                  <a:prstClr val="black"/>
                </a:solidFill>
              </a:rPr>
              <a:t> </a:t>
            </a:r>
            <a:r>
              <a:rPr lang="pl-PL" sz="1200" dirty="0" err="1" smtClean="0">
                <a:solidFill>
                  <a:prstClr val="black"/>
                </a:solidFill>
              </a:rPr>
              <a:t>sheets</a:t>
            </a:r>
            <a:r>
              <a:rPr lang="pl-PL" sz="1200" dirty="0" smtClean="0">
                <a:solidFill>
                  <a:prstClr val="black"/>
                </a:solidFill>
              </a:rPr>
              <a:t> 2015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02407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Ilu ludzi rocznie zakaża się HCV?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Nowe zakażenia HCV w Europie i USA w 2013r. – 150tys.</a:t>
            </a:r>
          </a:p>
          <a:p>
            <a:r>
              <a:rPr lang="pl-PL" dirty="0" smtClean="0"/>
              <a:t>Liczba nowych zakażeń na 100 tyś.:</a:t>
            </a:r>
          </a:p>
          <a:p>
            <a:pPr lvl="1"/>
            <a:r>
              <a:rPr lang="pl-PL" dirty="0" smtClean="0"/>
              <a:t>w krajach europejskich waha się w granicach od 1 do 15 (30)</a:t>
            </a:r>
          </a:p>
          <a:p>
            <a:pPr lvl="1"/>
            <a:r>
              <a:rPr lang="pl-PL" dirty="0" smtClean="0"/>
              <a:t>W Egipcie wynosi &gt;200</a:t>
            </a:r>
          </a:p>
          <a:p>
            <a:pPr lvl="1"/>
            <a:r>
              <a:rPr lang="pl-PL" dirty="0" smtClean="0"/>
              <a:t>W Rosji i Azji &gt;100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85800" y="6123801"/>
            <a:ext cx="4953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prstClr val="black"/>
                </a:solidFill>
              </a:rPr>
              <a:t>Hatzakis</a:t>
            </a:r>
            <a:r>
              <a:rPr lang="en-US" sz="1200" dirty="0">
                <a:solidFill>
                  <a:prstClr val="black"/>
                </a:solidFill>
              </a:rPr>
              <a:t> A et. al. </a:t>
            </a:r>
            <a:r>
              <a:rPr lang="pl-PL" sz="1200" dirty="0" smtClean="0">
                <a:solidFill>
                  <a:prstClr val="black"/>
                </a:solidFill>
              </a:rPr>
              <a:t> 2015, </a:t>
            </a:r>
            <a:r>
              <a:rPr lang="en-US" sz="1200" dirty="0" err="1" smtClean="0">
                <a:solidFill>
                  <a:prstClr val="black"/>
                </a:solidFill>
              </a:rPr>
              <a:t>Razavi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H et al</a:t>
            </a:r>
            <a:r>
              <a:rPr lang="en-US" sz="1200" dirty="0" smtClean="0">
                <a:solidFill>
                  <a:prstClr val="black"/>
                </a:solidFill>
              </a:rPr>
              <a:t>.</a:t>
            </a:r>
            <a:r>
              <a:rPr lang="pl-PL" sz="1200" dirty="0" smtClean="0">
                <a:solidFill>
                  <a:prstClr val="black"/>
                </a:solidFill>
              </a:rPr>
              <a:t>,</a:t>
            </a:r>
            <a:r>
              <a:rPr lang="en-US" sz="1200" dirty="0" smtClean="0">
                <a:solidFill>
                  <a:prstClr val="black"/>
                </a:solidFill>
              </a:rPr>
              <a:t> 2014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3071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Trendy w liczbie nowych zakażeń</a:t>
            </a:r>
            <a:endParaRPr lang="en-GB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Kraje rozwinięte: szczyt w latach 1995 – 2000</a:t>
            </a:r>
          </a:p>
          <a:p>
            <a:r>
              <a:rPr lang="pl-PL" dirty="0" smtClean="0"/>
              <a:t>Rosja: tendencja wzrostowa</a:t>
            </a:r>
          </a:p>
          <a:p>
            <a:r>
              <a:rPr lang="pl-PL" dirty="0" smtClean="0"/>
              <a:t>Polska: szczyt ok. 2005r.</a:t>
            </a:r>
          </a:p>
          <a:p>
            <a:pPr lvl="1"/>
            <a:r>
              <a:rPr lang="pl-PL" dirty="0" smtClean="0"/>
              <a:t>W 2013 r. 5500. tyś nowych zakażeń</a:t>
            </a:r>
          </a:p>
          <a:p>
            <a:pPr lvl="1"/>
            <a:endParaRPr lang="en-GB" dirty="0"/>
          </a:p>
        </p:txBody>
      </p:sp>
      <p:sp>
        <p:nvSpPr>
          <p:cNvPr id="7" name="Prostokąt 6"/>
          <p:cNvSpPr/>
          <p:nvPr/>
        </p:nvSpPr>
        <p:spPr>
          <a:xfrm>
            <a:off x="685800" y="6123801"/>
            <a:ext cx="4953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prstClr val="black"/>
                </a:solidFill>
              </a:rPr>
              <a:t>Hatzakis</a:t>
            </a:r>
            <a:r>
              <a:rPr lang="en-US" sz="1200" dirty="0">
                <a:solidFill>
                  <a:prstClr val="black"/>
                </a:solidFill>
              </a:rPr>
              <a:t> A et. al. </a:t>
            </a:r>
            <a:r>
              <a:rPr lang="pl-PL" sz="1200" dirty="0" smtClean="0">
                <a:solidFill>
                  <a:prstClr val="black"/>
                </a:solidFill>
              </a:rPr>
              <a:t> 2015, </a:t>
            </a:r>
            <a:r>
              <a:rPr lang="en-US" sz="1200" dirty="0" err="1" smtClean="0">
                <a:solidFill>
                  <a:prstClr val="black"/>
                </a:solidFill>
              </a:rPr>
              <a:t>Razavi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H et al</a:t>
            </a:r>
            <a:r>
              <a:rPr lang="en-US" sz="1200" dirty="0" smtClean="0">
                <a:solidFill>
                  <a:prstClr val="black"/>
                </a:solidFill>
              </a:rPr>
              <a:t>.</a:t>
            </a:r>
            <a:r>
              <a:rPr lang="pl-PL" sz="1200" dirty="0" smtClean="0">
                <a:solidFill>
                  <a:prstClr val="black"/>
                </a:solidFill>
              </a:rPr>
              <a:t>,</a:t>
            </a:r>
            <a:r>
              <a:rPr lang="en-US" sz="1200" dirty="0" smtClean="0">
                <a:solidFill>
                  <a:prstClr val="black"/>
                </a:solidFill>
              </a:rPr>
              <a:t> 2014</a:t>
            </a:r>
            <a:r>
              <a:rPr lang="pl-PL" sz="1200" dirty="0" smtClean="0">
                <a:solidFill>
                  <a:prstClr val="black"/>
                </a:solidFill>
              </a:rPr>
              <a:t>, </a:t>
            </a:r>
            <a:r>
              <a:rPr lang="pl-PL" sz="1200" dirty="0" err="1" smtClean="0">
                <a:solidFill>
                  <a:prstClr val="black"/>
                </a:solidFill>
              </a:rPr>
              <a:t>Flisiak</a:t>
            </a:r>
            <a:r>
              <a:rPr lang="pl-PL" sz="1200" dirty="0" smtClean="0">
                <a:solidFill>
                  <a:prstClr val="black"/>
                </a:solidFill>
              </a:rPr>
              <a:t> et al., 2014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74293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Najczęstsze przyczyny marskości wątroby na świecie</a:t>
            </a:r>
            <a:endParaRPr lang="en-GB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47800"/>
            <a:ext cx="8001000" cy="472440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57200" y="6428601"/>
            <a:ext cx="8686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 </a:t>
            </a:r>
            <a:r>
              <a:rPr lang="en-GB" sz="1200" dirty="0" err="1"/>
              <a:t>Mokdad</a:t>
            </a:r>
            <a:r>
              <a:rPr lang="en-GB" sz="1200" dirty="0"/>
              <a:t> </a:t>
            </a:r>
            <a:r>
              <a:rPr lang="en-GB" sz="1200" dirty="0" smtClean="0"/>
              <a:t>AA</a:t>
            </a:r>
            <a:r>
              <a:rPr lang="pl-PL" sz="1200" dirty="0"/>
              <a:t> </a:t>
            </a:r>
            <a:r>
              <a:rPr lang="pl-PL" sz="1200" dirty="0" smtClean="0"/>
              <a:t>et al.,</a:t>
            </a:r>
            <a:r>
              <a:rPr lang="en-GB" sz="1200" dirty="0" smtClean="0"/>
              <a:t> 2014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645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Trendy w liczbie pacjentów z odległymi następstwami HCV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Wzrasta liczba osób z marskością, </a:t>
            </a:r>
            <a:r>
              <a:rPr lang="pl-PL" dirty="0" err="1" smtClean="0"/>
              <a:t>zdekompensowaną</a:t>
            </a:r>
            <a:r>
              <a:rPr lang="pl-PL" dirty="0" smtClean="0"/>
              <a:t> marskością wątroby oraz </a:t>
            </a:r>
            <a:r>
              <a:rPr lang="pl-PL" dirty="0" err="1" smtClean="0"/>
              <a:t>zachorowań</a:t>
            </a:r>
            <a:r>
              <a:rPr lang="pl-PL" dirty="0" smtClean="0"/>
              <a:t> na raka </a:t>
            </a:r>
            <a:r>
              <a:rPr lang="pl-PL" dirty="0" err="1" smtClean="0"/>
              <a:t>wątrobowokomórkowego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W Polsce do roku 2030 spodziewamy się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Spadku całkowitej liczby osób zakażonych (o 5% rocznie)</a:t>
            </a:r>
          </a:p>
          <a:p>
            <a:pPr lvl="1"/>
            <a:r>
              <a:rPr lang="pl-PL" dirty="0" smtClean="0"/>
              <a:t>Wzrostu liczby przypadków marskości wątroby (o 50% rocznie)</a:t>
            </a:r>
          </a:p>
          <a:p>
            <a:pPr lvl="1"/>
            <a:r>
              <a:rPr lang="pl-PL" dirty="0" smtClean="0"/>
              <a:t>Wzrostu liczby przypadków raka </a:t>
            </a:r>
            <a:r>
              <a:rPr lang="pl-PL" dirty="0" err="1" smtClean="0"/>
              <a:t>wątrobowokomórkowego</a:t>
            </a:r>
            <a:r>
              <a:rPr lang="pl-PL" dirty="0" smtClean="0"/>
              <a:t> (o 60% rocznie)</a:t>
            </a:r>
            <a:endParaRPr lang="en-GB" dirty="0"/>
          </a:p>
        </p:txBody>
      </p:sp>
      <p:sp>
        <p:nvSpPr>
          <p:cNvPr id="4" name="Prostokąt 3"/>
          <p:cNvSpPr/>
          <p:nvPr/>
        </p:nvSpPr>
        <p:spPr>
          <a:xfrm>
            <a:off x="685800" y="6123801"/>
            <a:ext cx="4953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prstClr val="black"/>
                </a:solidFill>
              </a:rPr>
              <a:t>Hatzakis</a:t>
            </a:r>
            <a:r>
              <a:rPr lang="en-US" sz="1200" dirty="0">
                <a:solidFill>
                  <a:prstClr val="black"/>
                </a:solidFill>
              </a:rPr>
              <a:t> A et. al. </a:t>
            </a:r>
            <a:r>
              <a:rPr lang="pl-PL" sz="1200" dirty="0" smtClean="0">
                <a:solidFill>
                  <a:prstClr val="black"/>
                </a:solidFill>
              </a:rPr>
              <a:t> 2015, </a:t>
            </a:r>
            <a:r>
              <a:rPr lang="en-US" sz="1200" dirty="0" err="1" smtClean="0">
                <a:solidFill>
                  <a:prstClr val="black"/>
                </a:solidFill>
              </a:rPr>
              <a:t>Razavi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H et al</a:t>
            </a:r>
            <a:r>
              <a:rPr lang="en-US" sz="1200" dirty="0" smtClean="0">
                <a:solidFill>
                  <a:prstClr val="black"/>
                </a:solidFill>
              </a:rPr>
              <a:t>.</a:t>
            </a:r>
            <a:r>
              <a:rPr lang="pl-PL" sz="1200" dirty="0" smtClean="0">
                <a:solidFill>
                  <a:prstClr val="black"/>
                </a:solidFill>
              </a:rPr>
              <a:t>,</a:t>
            </a:r>
            <a:r>
              <a:rPr lang="en-US" sz="1200" dirty="0" smtClean="0">
                <a:solidFill>
                  <a:prstClr val="black"/>
                </a:solidFill>
              </a:rPr>
              <a:t> 2014</a:t>
            </a:r>
            <a:r>
              <a:rPr lang="pl-PL" sz="1200" dirty="0" smtClean="0">
                <a:solidFill>
                  <a:prstClr val="black"/>
                </a:solidFill>
              </a:rPr>
              <a:t>, </a:t>
            </a:r>
            <a:r>
              <a:rPr lang="pl-PL" sz="1200" dirty="0" err="1" smtClean="0">
                <a:solidFill>
                  <a:prstClr val="black"/>
                </a:solidFill>
              </a:rPr>
              <a:t>Flisiak</a:t>
            </a:r>
            <a:r>
              <a:rPr lang="pl-PL" sz="1200" dirty="0" smtClean="0">
                <a:solidFill>
                  <a:prstClr val="black"/>
                </a:solidFill>
              </a:rPr>
              <a:t> et al., 2014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9005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Ilu ludzi </a:t>
            </a:r>
            <a:r>
              <a:rPr lang="pl-PL" u="sng" dirty="0" smtClean="0"/>
              <a:t>rocznie</a:t>
            </a:r>
            <a:r>
              <a:rPr lang="pl-PL" dirty="0" smtClean="0"/>
              <a:t> umiera na świecie z powodu przewlekłych zakażeń?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HCV – 500 000</a:t>
            </a:r>
          </a:p>
          <a:p>
            <a:r>
              <a:rPr lang="pl-PL" dirty="0" smtClean="0"/>
              <a:t>HBV – 780 000</a:t>
            </a:r>
          </a:p>
          <a:p>
            <a:r>
              <a:rPr lang="pl-PL" dirty="0" smtClean="0"/>
              <a:t>HIV – 1 200 000</a:t>
            </a:r>
          </a:p>
          <a:p>
            <a:r>
              <a:rPr lang="pl-PL" dirty="0" smtClean="0"/>
              <a:t>Gruźlica – 1 200 000</a:t>
            </a:r>
          </a:p>
          <a:p>
            <a:r>
              <a:rPr lang="pl-PL" dirty="0" smtClean="0"/>
              <a:t>Malaria – 1 200 000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u="sng" dirty="0" smtClean="0"/>
              <a:t>Dla porównania</a:t>
            </a:r>
            <a:r>
              <a:rPr lang="pl-PL" dirty="0" smtClean="0"/>
              <a:t>: nowotwory – 8 mln, niedokrwienna choroba serca 12,9 mln, cukrzyca 1,3 mln</a:t>
            </a:r>
            <a:endParaRPr lang="en-GB" dirty="0"/>
          </a:p>
        </p:txBody>
      </p:sp>
      <p:sp>
        <p:nvSpPr>
          <p:cNvPr id="4" name="Prostokąt 3"/>
          <p:cNvSpPr/>
          <p:nvPr/>
        </p:nvSpPr>
        <p:spPr>
          <a:xfrm>
            <a:off x="685800" y="6123801"/>
            <a:ext cx="4953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>
                <a:solidFill>
                  <a:prstClr val="black"/>
                </a:solidFill>
              </a:rPr>
              <a:t>WHO </a:t>
            </a:r>
            <a:r>
              <a:rPr lang="pl-PL" sz="1200" dirty="0" err="1">
                <a:solidFill>
                  <a:prstClr val="black"/>
                </a:solidFill>
              </a:rPr>
              <a:t>F</a:t>
            </a:r>
            <a:r>
              <a:rPr lang="pl-PL" sz="1200" dirty="0" err="1" smtClean="0">
                <a:solidFill>
                  <a:prstClr val="black"/>
                </a:solidFill>
              </a:rPr>
              <a:t>act</a:t>
            </a:r>
            <a:r>
              <a:rPr lang="pl-PL" sz="1200" dirty="0" smtClean="0">
                <a:solidFill>
                  <a:prstClr val="black"/>
                </a:solidFill>
              </a:rPr>
              <a:t> </a:t>
            </a:r>
            <a:r>
              <a:rPr lang="pl-PL" sz="1200" dirty="0" err="1" smtClean="0">
                <a:solidFill>
                  <a:prstClr val="black"/>
                </a:solidFill>
              </a:rPr>
              <a:t>sheets</a:t>
            </a:r>
            <a:r>
              <a:rPr lang="pl-PL" sz="1200" dirty="0" smtClean="0">
                <a:solidFill>
                  <a:prstClr val="black"/>
                </a:solidFill>
              </a:rPr>
              <a:t> 2015, Lozano et al. 2012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33467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pole tekstowe 2"/>
          <p:cNvSpPr txBox="1">
            <a:spLocks noChangeArrowheads="1"/>
          </p:cNvSpPr>
          <p:nvPr/>
        </p:nvSpPr>
        <p:spPr bwMode="auto">
          <a:xfrm>
            <a:off x="555625" y="6534150"/>
            <a:ext cx="7381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>
                <a:solidFill>
                  <a:schemeClr val="bg1"/>
                </a:solidFill>
                <a:latin typeface="Arial" pitchFamily="34" charset="0"/>
              </a:rPr>
              <a:t>www.hcv.pzh.gov.pl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25" y="794373"/>
            <a:ext cx="5883275" cy="981075"/>
          </a:xfrm>
        </p:spPr>
        <p:txBody>
          <a:bodyPr/>
          <a:lstStyle/>
          <a:p>
            <a:pPr algn="l"/>
            <a:r>
              <a:rPr lang="pl-PL" sz="3200" dirty="0">
                <a:latin typeface="Trebuchet MS" pitchFamily="34" charset="0"/>
              </a:rPr>
              <a:t>Szerzenie się </a:t>
            </a:r>
            <a:r>
              <a:rPr lang="pl-PL" sz="3200" dirty="0" smtClean="0">
                <a:latin typeface="Trebuchet MS" pitchFamily="34" charset="0"/>
              </a:rPr>
              <a:t>zakażeń HCV</a:t>
            </a:r>
            <a:endParaRPr lang="en-US" sz="3200" dirty="0">
              <a:latin typeface="Trebuchet MS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555625" y="1915886"/>
          <a:ext cx="8152946" cy="448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Łącznik prostoliniowy 4"/>
          <p:cNvCxnSpPr/>
          <p:nvPr/>
        </p:nvCxnSpPr>
        <p:spPr>
          <a:xfrm>
            <a:off x="5573486" y="3744685"/>
            <a:ext cx="725714" cy="7982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 rot="20018807">
            <a:off x="487520" y="2967335"/>
            <a:ext cx="8168968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HCV przenosi się przez krew</a:t>
            </a:r>
            <a:endParaRPr lang="pl-P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49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0"/>
    </mc:Choice>
    <mc:Fallback xmlns="">
      <p:transition advTm="6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1669</Words>
  <Application>Microsoft Office PowerPoint</Application>
  <PresentationFormat>Pokaz na ekranie (4:3)</PresentationFormat>
  <Paragraphs>199</Paragraphs>
  <Slides>26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Epidemiologia HCV w Polsce i na świecie </vt:lpstr>
      <vt:lpstr>Wirus HCV </vt:lpstr>
      <vt:lpstr>Ilu ludzi na świecie jest zakażonych?</vt:lpstr>
      <vt:lpstr>Ilu ludzi rocznie zakaża się HCV?</vt:lpstr>
      <vt:lpstr>Trendy w liczbie nowych zakażeń</vt:lpstr>
      <vt:lpstr>Najczęstsze przyczyny marskości wątroby na świecie</vt:lpstr>
      <vt:lpstr>Trendy w liczbie pacjentów z odległymi następstwami HCV</vt:lpstr>
      <vt:lpstr> Ilu ludzi rocznie umiera na świecie z powodu przewlekłych zakażeń?</vt:lpstr>
      <vt:lpstr>Szerzenie się zakażeń HCV</vt:lpstr>
      <vt:lpstr>HCV NIE PRZENOSI się przez:</vt:lpstr>
      <vt:lpstr>Instytucjonalne drogi zakażeń HCV</vt:lpstr>
      <vt:lpstr>Indywidualne drogi zakażeń HCV</vt:lpstr>
      <vt:lpstr>Główne czynniki ryzyka zakażenia HCV w metaanalizie danych światowych</vt:lpstr>
      <vt:lpstr>Występowanie HCV w populacji Polski</vt:lpstr>
      <vt:lpstr>Częstość występowania NIEROZPOZNANEGO zakażenia HCV (HCV-RNA) w Polsce, 2014, wg grup wieku i płci</vt:lpstr>
      <vt:lpstr>Prawdopodobna droga transmisji wśród ostrych zachorowań na wzw C, 2010 - 2012</vt:lpstr>
      <vt:lpstr>Główne czynniki ryzyka obecności HCV-RNA wśród mężczyzn i kobiet</vt:lpstr>
      <vt:lpstr>Trendy wzw C w Polsce:  zapadalność na 100 tyś. oraz liczba zgonów z powodu wzw C</vt:lpstr>
      <vt:lpstr>Diagnostyka w kierunku HCV</vt:lpstr>
      <vt:lpstr>Częstość testowania w kierunku HCV  – odsetek osób, które kiedykolwiek poddały się badaniu w kierunku HCV w różnych grupach</vt:lpstr>
      <vt:lpstr>Znajomość wirusa HCV</vt:lpstr>
      <vt:lpstr>Znajomość wirusa HCV</vt:lpstr>
      <vt:lpstr>Prezentacja programu PowerPoint</vt:lpstr>
      <vt:lpstr>Prezentacja programu PowerPoint</vt:lpstr>
      <vt:lpstr>Podsumowanie</vt:lpstr>
      <vt:lpstr>Bibliografia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Rosińska Magdalena</dc:creator>
  <cp:lastModifiedBy>Agencja Reklamowa Deva Sp. j. </cp:lastModifiedBy>
  <cp:revision>46</cp:revision>
  <cp:lastPrinted>2015-10-26T12:44:13Z</cp:lastPrinted>
  <dcterms:created xsi:type="dcterms:W3CDTF">2015-10-19T12:44:38Z</dcterms:created>
  <dcterms:modified xsi:type="dcterms:W3CDTF">2015-10-26T12:44:36Z</dcterms:modified>
</cp:coreProperties>
</file>